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1" r:id="rId4"/>
    <p:sldId id="275" r:id="rId5"/>
    <p:sldId id="280" r:id="rId6"/>
    <p:sldId id="274" r:id="rId7"/>
    <p:sldId id="260" r:id="rId8"/>
    <p:sldId id="271" r:id="rId9"/>
    <p:sldId id="272" r:id="rId10"/>
    <p:sldId id="273" r:id="rId11"/>
    <p:sldId id="259" r:id="rId12"/>
    <p:sldId id="267" r:id="rId13"/>
    <p:sldId id="265" r:id="rId14"/>
    <p:sldId id="270" r:id="rId15"/>
    <p:sldId id="264" r:id="rId16"/>
    <p:sldId id="277" r:id="rId17"/>
    <p:sldId id="278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13"/>
    <p:restoredTop sz="95329"/>
  </p:normalViewPr>
  <p:slideViewPr>
    <p:cSldViewPr snapToGrid="0" snapToObjects="1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.org/assets/en_us/en_bm-31.pdf" TargetMode="External"/><Relationship Id="rId2" Type="http://schemas.openxmlformats.org/officeDocument/2006/relationships/hyperlink" Target="https://www.aa.org/assets/en_us/general-service-representative-gsr/p-19-gsr-may-be-the-most-important-job-in-a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.org/assets/en_us/p-45_circleoflove.pdf" TargetMode="External"/><Relationship Id="rId2" Type="http://schemas.openxmlformats.org/officeDocument/2006/relationships/hyperlink" Target="https://www.aa.org/assets/en_us/en_bm-3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.org/assets/en_US/p-16_theaagroup.pdf" TargetMode="External"/><Relationship Id="rId2" Type="http://schemas.openxmlformats.org/officeDocument/2006/relationships/hyperlink" Target="https://www.aa.org/assets/en_us/p-45_circleoflov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598F-6E4A-0048-B872-3B15B3C06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57289"/>
            <a:ext cx="9448800" cy="1414461"/>
          </a:xfrm>
        </p:spPr>
        <p:txBody>
          <a:bodyPr/>
          <a:lstStyle/>
          <a:p>
            <a:r>
              <a:rPr lang="en-US" b="1" dirty="0"/>
              <a:t>GSR BOOT CAMP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D9DBF-59B4-6840-A0E4-9954EE1C2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9448800" cy="1103313"/>
          </a:xfrm>
        </p:spPr>
        <p:txBody>
          <a:bodyPr/>
          <a:lstStyle/>
          <a:p>
            <a:r>
              <a:rPr lang="en-US" dirty="0"/>
              <a:t>February 6, 2021</a:t>
            </a:r>
          </a:p>
        </p:txBody>
      </p:sp>
    </p:spTree>
    <p:extLst>
      <p:ext uri="{BB962C8B-B14F-4D97-AF65-F5344CB8AC3E}">
        <p14:creationId xmlns:p14="http://schemas.microsoft.com/office/powerpoint/2010/main" val="3536617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46BA-2DF3-894A-8C4F-13564838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7889"/>
            <a:ext cx="8610600" cy="1815419"/>
          </a:xfrm>
        </p:spPr>
        <p:txBody>
          <a:bodyPr/>
          <a:lstStyle/>
          <a:p>
            <a:pPr algn="l"/>
            <a:r>
              <a:rPr lang="en-US" dirty="0"/>
              <a:t>       The General Service                </a:t>
            </a:r>
            <a:br>
              <a:rPr lang="en-US" dirty="0"/>
            </a:br>
            <a:r>
              <a:rPr lang="en-US" dirty="0"/>
              <a:t>          Representative (G.S.R.)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547C4-04C8-4849-A1DF-662B2F878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1102"/>
            <a:ext cx="10820400" cy="436758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Only when a G.S.R. keeps the group informed, and communicates the group conscience, can the Conference truly act for A.A. as a whole.</a:t>
            </a:r>
          </a:p>
          <a:p>
            <a:endParaRPr lang="en-US" dirty="0"/>
          </a:p>
        </p:txBody>
      </p:sp>
      <p:pic>
        <p:nvPicPr>
          <p:cNvPr id="9220" name="Picture 4" descr="Image result for conscience">
            <a:extLst>
              <a:ext uri="{FF2B5EF4-FFF2-40B4-BE49-F238E27FC236}">
                <a16:creationId xmlns:a16="http://schemas.microsoft.com/office/drawing/2014/main" id="{02D4515E-BEEB-5643-91B3-E1A10264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94" y="330594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7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F1E1-CBFB-EE40-81A5-6934288F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30307"/>
            <a:ext cx="8610600" cy="1093694"/>
          </a:xfrm>
        </p:spPr>
        <p:txBody>
          <a:bodyPr/>
          <a:lstStyle/>
          <a:p>
            <a:pPr algn="l"/>
            <a:r>
              <a:rPr lang="en-US" dirty="0"/>
              <a:t>       alternate GSR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B2B1F-3B3E-C74D-8C74-56B5F8B1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76" y="1398495"/>
            <a:ext cx="10820400" cy="50291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dirty="0"/>
              <a:t>ALTERNATE G.S.R.: An alternate should be elected at the same time, in case the G.S.R. is unable to attend all district and area meetings. </a:t>
            </a:r>
          </a:p>
          <a:p>
            <a:endParaRPr lang="en-US" sz="4100" dirty="0"/>
          </a:p>
          <a:p>
            <a:endParaRPr lang="en-US" sz="4100" dirty="0"/>
          </a:p>
          <a:p>
            <a:endParaRPr lang="en-US" sz="4100" dirty="0"/>
          </a:p>
          <a:p>
            <a:endParaRPr lang="en-US" sz="4100" dirty="0"/>
          </a:p>
          <a:p>
            <a:endParaRPr lang="en-US" sz="4100" dirty="0"/>
          </a:p>
          <a:p>
            <a:endParaRPr lang="en-US" sz="4100" dirty="0"/>
          </a:p>
          <a:p>
            <a:pPr marL="0" indent="0">
              <a:buNone/>
            </a:pPr>
            <a:r>
              <a:rPr lang="en-US" sz="4100" dirty="0"/>
              <a:t>Alternates should be encouraged to assist, participate, and share in the responsibilities of the G.S.R., attending district and area meetings when feasible, depending on local needs.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 descr="Image result for friend">
            <a:extLst>
              <a:ext uri="{FF2B5EF4-FFF2-40B4-BE49-F238E27FC236}">
                <a16:creationId xmlns:a16="http://schemas.microsoft.com/office/drawing/2014/main" id="{BE324765-246C-E746-9A31-292A99909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62" y="2492189"/>
            <a:ext cx="3791875" cy="21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0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3063-797C-5B4B-8567-AD8EF3AA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81984"/>
            <a:ext cx="8610600" cy="1293028"/>
          </a:xfrm>
        </p:spPr>
        <p:txBody>
          <a:bodyPr/>
          <a:lstStyle/>
          <a:p>
            <a:pPr algn="l"/>
            <a:r>
              <a:rPr lang="en-US" dirty="0"/>
              <a:t>   ROLES &amp;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B08A5-9D74-8C4B-BC04-10BB851D5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5012"/>
            <a:ext cx="10820400" cy="444367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G.S.R.s attend district meetings.</a:t>
            </a:r>
          </a:p>
          <a:p>
            <a:r>
              <a:rPr lang="en-US" sz="3200" dirty="0"/>
              <a:t>They also attend area assemblies.</a:t>
            </a:r>
          </a:p>
          <a:p>
            <a:r>
              <a:rPr lang="en-US" sz="3200" dirty="0"/>
              <a:t>They serve as mail contact for group. </a:t>
            </a:r>
          </a:p>
          <a:p>
            <a:r>
              <a:rPr lang="en-US" sz="3200" dirty="0"/>
              <a:t>They participate in district and area service meetings, and often help with planning for area get-togethers and conventions. Following these events, they make reports to their groups for the benefit of those who could not attend.</a:t>
            </a:r>
          </a:p>
          <a:p>
            <a:r>
              <a:rPr lang="en-US" sz="3200" dirty="0"/>
              <a:t>They are the guardian of the traditions.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4CD2-F9CD-BC44-9232-4AF921D2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024" y="417019"/>
            <a:ext cx="8610600" cy="1293028"/>
          </a:xfrm>
        </p:spPr>
        <p:txBody>
          <a:bodyPr/>
          <a:lstStyle/>
          <a:p>
            <a:r>
              <a:rPr lang="en-US" sz="4400" dirty="0"/>
              <a:t>Definitions of Acronyms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6534-2A5B-D749-BDE5-23B67240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76" y="1434352"/>
            <a:ext cx="10820400" cy="514574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D.C.M. — District committee member. An experienced G.S.R. elected by other G.S.R.s to represent the groups of their district in area committee meetings and to coordinate Service activities in the district.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G.S.O. — The General Service Office, which provides services to groups in the U.S. and Canada and publishes A.A. literature.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G.S.R. — General service representative. The group contact with the General Service Office; voting member of the area assembly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4CD2-F9CD-BC44-9232-4AF921D2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14991"/>
            <a:ext cx="8610600" cy="1293028"/>
          </a:xfrm>
        </p:spPr>
        <p:txBody>
          <a:bodyPr/>
          <a:lstStyle/>
          <a:p>
            <a:r>
              <a:rPr lang="en-US" sz="4400" dirty="0"/>
              <a:t>Definitions of Acronyms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16534-2A5B-D749-BDE5-23B67240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62635"/>
            <a:ext cx="10820400" cy="485605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GVR — Grapevine representative: the group or district contact with the Grapevine office.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RLV — La Vina representative; the group or district contact with the Grapevine office.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P.I. — Public information. P.I. committees help carry the message by working with the media.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C.P.C. —  Cooperation with the professional community help carry the message by working with professionals.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8F30-94F6-B344-B102-7D66E4ED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51" y="802887"/>
            <a:ext cx="10123449" cy="1254513"/>
          </a:xfrm>
        </p:spPr>
        <p:txBody>
          <a:bodyPr/>
          <a:lstStyle/>
          <a:p>
            <a:pPr algn="ctr"/>
            <a:r>
              <a:rPr lang="en-US" sz="4400" dirty="0"/>
              <a:t>GSR Pamphlet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8D476-820E-5542-83FE-8EF407353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620" y="1784196"/>
            <a:ext cx="8831580" cy="4434490"/>
          </a:xfrm>
        </p:spPr>
        <p:txBody>
          <a:bodyPr/>
          <a:lstStyle/>
          <a:p>
            <a:pPr marL="0" indent="0">
              <a:buNone/>
            </a:pPr>
            <a:endParaRPr lang="en-US" sz="3200" dirty="0">
              <a:hlinkClick r:id="rId2"/>
            </a:endParaRPr>
          </a:p>
          <a:p>
            <a:pPr marL="0" indent="0">
              <a:buNone/>
            </a:pPr>
            <a:r>
              <a:rPr lang="en-US" sz="3200" dirty="0"/>
              <a:t>“You transmit ideas and opinions, as well as facts; through you, the group con- science becomes a part of “the collective con- science of our whole Fellowship.”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https://www.aa.org/assets/en_us/general-service-representative-gsr/p-19-gsr-may-be-the-most-important-job-in-aa</a:t>
            </a:r>
            <a:endParaRPr lang="en-US" dirty="0"/>
          </a:p>
          <a:p>
            <a:endParaRPr lang="en-US" dirty="0">
              <a:hlinkClick r:id="rId3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 descr="P-19 - G.S.R. Your group's link to A.A. as a whole">
            <a:extLst>
              <a:ext uri="{FF2B5EF4-FFF2-40B4-BE49-F238E27FC236}">
                <a16:creationId xmlns:a16="http://schemas.microsoft.com/office/drawing/2014/main" id="{35ADD747-8361-D345-989B-16D60F5AA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1" y="1841500"/>
            <a:ext cx="13716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82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8F30-94F6-B344-B102-7D66E4ED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51" y="802887"/>
            <a:ext cx="10123449" cy="1254514"/>
          </a:xfrm>
        </p:spPr>
        <p:txBody>
          <a:bodyPr/>
          <a:lstStyle/>
          <a:p>
            <a:pPr algn="l"/>
            <a:r>
              <a:rPr lang="en-US" dirty="0"/>
              <a:t>                 Service Manual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8D476-820E-5542-83FE-8EF407353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962" y="1784196"/>
            <a:ext cx="7346237" cy="4434490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sz="3200" dirty="0"/>
              <a:t>“Our Twelfth Step — carrying the message — is the basic service that the A.A. Fellowship gives; this is our principal aim and the main reason for our existence."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https://www.aa.org/assets/en_us/en_bm-31.pdf</a:t>
            </a:r>
            <a:endParaRPr lang="en-US" dirty="0"/>
          </a:p>
          <a:p>
            <a:endParaRPr lang="en-US" dirty="0">
              <a:hlinkClick r:id="rId3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6" descr="BM-31 - A.A. Service Manual/Twelve Concepts for World Services">
            <a:hlinkClick r:id="rId2" tooltip="BM-31 - A.A. Service Manual/Twelve Concepts for World Services"/>
            <a:extLst>
              <a:ext uri="{FF2B5EF4-FFF2-40B4-BE49-F238E27FC236}">
                <a16:creationId xmlns:a16="http://schemas.microsoft.com/office/drawing/2014/main" id="{99EC9AFB-8E58-D24B-9AF2-14D7847BE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1"/>
            <a:ext cx="2320012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12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8F30-94F6-B344-B102-7D66E4ED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51" y="802887"/>
            <a:ext cx="10123449" cy="1254513"/>
          </a:xfrm>
        </p:spPr>
        <p:txBody>
          <a:bodyPr/>
          <a:lstStyle/>
          <a:p>
            <a:pPr algn="l"/>
            <a:r>
              <a:rPr lang="en-US" sz="3200" dirty="0"/>
              <a:t>              </a:t>
            </a:r>
            <a:r>
              <a:rPr lang="en-US" dirty="0"/>
              <a:t>Circles of Love in Service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8D476-820E-5542-83FE-8EF407353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051" y="1784196"/>
            <a:ext cx="7977149" cy="4434490"/>
          </a:xfrm>
        </p:spPr>
        <p:txBody>
          <a:bodyPr/>
          <a:lstStyle/>
          <a:p>
            <a:endParaRPr lang="en-US" sz="3200" dirty="0"/>
          </a:p>
          <a:p>
            <a:r>
              <a:rPr lang="en-US" sz="3200" dirty="0"/>
              <a:t>“A.A. is made up of interconnected circles of people within the Fellowship, who work together to carry A.A.’s message of hope.”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dirty="0">
                <a:hlinkClick r:id="rId2"/>
              </a:rPr>
              <a:t>https://www.aa.org/assets/en_us/p-45_circleoflove.pdf</a:t>
            </a:r>
            <a:endParaRPr lang="en-US" dirty="0"/>
          </a:p>
          <a:p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29" name="Picture 17" descr="Image result for circles of love and service pamphlet">
            <a:extLst>
              <a:ext uri="{FF2B5EF4-FFF2-40B4-BE49-F238E27FC236}">
                <a16:creationId xmlns:a16="http://schemas.microsoft.com/office/drawing/2014/main" id="{B5385866-441F-5F43-A7A8-CB4C1B372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1568419"/>
            <a:ext cx="1879600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page2image4126744448">
            <a:extLst>
              <a:ext uri="{FF2B5EF4-FFF2-40B4-BE49-F238E27FC236}">
                <a16:creationId xmlns:a16="http://schemas.microsoft.com/office/drawing/2014/main" id="{AED86533-F3F8-F948-A7D4-3246B0EE9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2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page2image4126745024">
            <a:extLst>
              <a:ext uri="{FF2B5EF4-FFF2-40B4-BE49-F238E27FC236}">
                <a16:creationId xmlns:a16="http://schemas.microsoft.com/office/drawing/2014/main" id="{F4380FC4-C902-E549-BE29-F6A23F923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2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7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BE71A-476A-EB48-93B6-D124E73C9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" t="15338" b="6376"/>
          <a:stretch/>
        </p:blipFill>
        <p:spPr>
          <a:xfrm>
            <a:off x="2581835" y="0"/>
            <a:ext cx="7871012" cy="70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4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8C1E0-C17B-3441-836B-63CEC2E3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83474"/>
            <a:ext cx="10820400" cy="4635212"/>
          </a:xfrm>
        </p:spPr>
        <p:txBody>
          <a:bodyPr/>
          <a:lstStyle/>
          <a:p>
            <a:pPr lvl="0"/>
            <a:r>
              <a:rPr lang="en-US" sz="4000" b="1" dirty="0"/>
              <a:t>Who the GSR is and what do they do?</a:t>
            </a:r>
            <a:r>
              <a:rPr lang="en-US" sz="3600" b="1" dirty="0"/>
              <a:t> </a:t>
            </a:r>
            <a:endParaRPr lang="en-US" sz="2800" dirty="0"/>
          </a:p>
          <a:p>
            <a:pPr lvl="1"/>
            <a:r>
              <a:rPr lang="en-US" sz="2800" dirty="0"/>
              <a:t>Overview – Roles and Responsibilities (how do you define GSR – Two Way Communication)</a:t>
            </a:r>
          </a:p>
          <a:p>
            <a:pPr lvl="1"/>
            <a:r>
              <a:rPr lang="en-US" sz="2800" dirty="0"/>
              <a:t>Role of Alternate GSR</a:t>
            </a:r>
          </a:p>
          <a:p>
            <a:pPr lvl="1"/>
            <a:r>
              <a:rPr lang="en-US" sz="2800" dirty="0"/>
              <a:t>Definitions of Acronyms</a:t>
            </a:r>
          </a:p>
          <a:p>
            <a:pPr lvl="1"/>
            <a:r>
              <a:rPr lang="en-US" sz="2800" dirty="0"/>
              <a:t>GSR Pamphlet / Service Manual / Circles of Love in Service – what are the resources?</a:t>
            </a:r>
          </a:p>
          <a:p>
            <a:pPr lvl="1"/>
            <a:r>
              <a:rPr lang="en-US" sz="2800" dirty="0"/>
              <a:t>How they fit into the bigger picture.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4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175E-A555-CF4D-A0EF-E4CF5C10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General Service                </a:t>
            </a:r>
            <a:br>
              <a:rPr lang="en-US" dirty="0"/>
            </a:br>
            <a:r>
              <a:rPr lang="en-US" dirty="0"/>
              <a:t>          Representative (G.S.R.)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415233-EBE8-4943-ACB4-562B766CB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94" y="2690116"/>
            <a:ext cx="11910811" cy="31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3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2553-80A3-F545-AC7E-157767EC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Why???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CA77E-3573-8145-9229-10D4CEF0A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Everything we do is to help the alcoholic who still suffers </a:t>
            </a:r>
          </a:p>
          <a:p>
            <a:r>
              <a:rPr lang="en-US" sz="3200" dirty="0"/>
              <a:t>It’s up to you to keep two-way communication going be- tween your group and the Conference.</a:t>
            </a:r>
          </a:p>
          <a:p>
            <a:endParaRPr lang="en-US" dirty="0"/>
          </a:p>
        </p:txBody>
      </p:sp>
      <p:pic>
        <p:nvPicPr>
          <p:cNvPr id="10242" name="Picture 2" descr="Image result for upside down triangle aa">
            <a:extLst>
              <a:ext uri="{FF2B5EF4-FFF2-40B4-BE49-F238E27FC236}">
                <a16:creationId xmlns:a16="http://schemas.microsoft.com/office/drawing/2014/main" id="{822E967B-48E3-EC43-800B-6D78AE9C2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38" y="4206622"/>
            <a:ext cx="24257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two way street sign">
            <a:extLst>
              <a:ext uri="{FF2B5EF4-FFF2-40B4-BE49-F238E27FC236}">
                <a16:creationId xmlns:a16="http://schemas.microsoft.com/office/drawing/2014/main" id="{26D2C95D-4D21-9441-9B0A-AAECD3C20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20" y="4243568"/>
            <a:ext cx="2659528" cy="233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87BA-7769-6D43-B733-561C95D3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General Service                </a:t>
            </a:r>
            <a:br>
              <a:rPr lang="en-US" dirty="0"/>
            </a:br>
            <a:r>
              <a:rPr lang="en-US" dirty="0"/>
              <a:t>          Representative (G.S.R.)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B42F5-238A-A643-8D5D-3F2923773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63141"/>
            <a:ext cx="10820400" cy="253746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600" i="1" dirty="0"/>
              <a:t>The strength of our whole A.A. service structure starts with the group and with the general service representative (G.S.R.) the group elects. We cannot emphasize too strongly the G.S.R.’s importance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E4BBE-EC87-354C-BF43-A5D120612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65" y="5006341"/>
            <a:ext cx="4521200" cy="1384300"/>
          </a:xfrm>
          <a:prstGeom prst="rect">
            <a:avLst/>
          </a:prstGeom>
        </p:spPr>
      </p:pic>
      <p:pic>
        <p:nvPicPr>
          <p:cNvPr id="14338" name="Picture 2" descr="Image result for strength images">
            <a:extLst>
              <a:ext uri="{FF2B5EF4-FFF2-40B4-BE49-F238E27FC236}">
                <a16:creationId xmlns:a16="http://schemas.microsoft.com/office/drawing/2014/main" id="{BAE4DDFC-A683-4941-916B-1FC4B0895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428565"/>
            <a:ext cx="3365500" cy="21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2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F1E1-CBFB-EE40-81A5-6934288F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definition OF GSR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B2B1F-3B3E-C74D-8C74-56B5F8B1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G.S.R. — General service representative. The group contact with the General Service Office; voting member of the area assembly.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 descr="Image result for general service conference structure">
            <a:extLst>
              <a:ext uri="{FF2B5EF4-FFF2-40B4-BE49-F238E27FC236}">
                <a16:creationId xmlns:a16="http://schemas.microsoft.com/office/drawing/2014/main" id="{1BB117BF-97CC-A74D-97BC-9B72D75D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57" y="3350493"/>
            <a:ext cx="30607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7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46BA-2DF3-894A-8C4F-13564838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9140"/>
            <a:ext cx="8610600" cy="1815419"/>
          </a:xfrm>
        </p:spPr>
        <p:txBody>
          <a:bodyPr/>
          <a:lstStyle/>
          <a:p>
            <a:pPr algn="l"/>
            <a:r>
              <a:rPr lang="en-US" dirty="0"/>
              <a:t>      The General Service                </a:t>
            </a:r>
            <a:br>
              <a:rPr lang="en-US" dirty="0"/>
            </a:br>
            <a:r>
              <a:rPr lang="en-US" dirty="0"/>
              <a:t>          Representative (G.S.R.)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547C4-04C8-4849-A1DF-662B2F878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1102"/>
            <a:ext cx="10820400" cy="4367584"/>
          </a:xfrm>
        </p:spPr>
        <p:txBody>
          <a:bodyPr/>
          <a:lstStyle/>
          <a:p>
            <a:pPr marL="0" indent="0" algn="just">
              <a:buNone/>
            </a:pPr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The general service representative has the job of linking his or her group with A.A. as a whole. </a:t>
            </a:r>
          </a:p>
          <a:p>
            <a:endParaRPr lang="en-US" dirty="0"/>
          </a:p>
        </p:txBody>
      </p:sp>
      <p:pic>
        <p:nvPicPr>
          <p:cNvPr id="6146" name="Picture 2" descr="Image result for upside down triangle aa">
            <a:extLst>
              <a:ext uri="{FF2B5EF4-FFF2-40B4-BE49-F238E27FC236}">
                <a16:creationId xmlns:a16="http://schemas.microsoft.com/office/drawing/2014/main" id="{BE84B9E5-184C-7045-B925-E0B7513B7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34" y="3429000"/>
            <a:ext cx="29337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link on a chain">
            <a:extLst>
              <a:ext uri="{FF2B5EF4-FFF2-40B4-BE49-F238E27FC236}">
                <a16:creationId xmlns:a16="http://schemas.microsoft.com/office/drawing/2014/main" id="{3F464C2E-450F-7B4D-8C28-8197FB06D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67" y="3431542"/>
            <a:ext cx="3289300" cy="276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4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46BA-2DF3-894A-8C4F-13564838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9140"/>
            <a:ext cx="8610600" cy="1815419"/>
          </a:xfrm>
        </p:spPr>
        <p:txBody>
          <a:bodyPr/>
          <a:lstStyle/>
          <a:p>
            <a:pPr algn="l"/>
            <a:r>
              <a:rPr lang="en-US" dirty="0"/>
              <a:t>       The General Service                </a:t>
            </a:r>
            <a:br>
              <a:rPr lang="en-US" dirty="0"/>
            </a:br>
            <a:r>
              <a:rPr lang="en-US" dirty="0"/>
              <a:t>          Representative (G.S.R.)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547C4-04C8-4849-A1DF-662B2F878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1102"/>
            <a:ext cx="10820400" cy="436758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The G.S.R. represents the voice of the group conscience, reporting the group’s thoughts to the district committee member and to the delegate, who passes them on to the Conference. </a:t>
            </a:r>
            <a:endParaRPr lang="en-US" dirty="0"/>
          </a:p>
        </p:txBody>
      </p:sp>
      <p:pic>
        <p:nvPicPr>
          <p:cNvPr id="7172" name="Picture 4" descr="Image result for voice image">
            <a:extLst>
              <a:ext uri="{FF2B5EF4-FFF2-40B4-BE49-F238E27FC236}">
                <a16:creationId xmlns:a16="http://schemas.microsoft.com/office/drawing/2014/main" id="{8F0BAD38-0C56-9C48-ACA4-3B512A44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034894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voice image">
            <a:extLst>
              <a:ext uri="{FF2B5EF4-FFF2-40B4-BE49-F238E27FC236}">
                <a16:creationId xmlns:a16="http://schemas.microsoft.com/office/drawing/2014/main" id="{93FDFE08-892F-204B-9A7A-70CE2266A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116045"/>
            <a:ext cx="43561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heart">
            <a:extLst>
              <a:ext uri="{FF2B5EF4-FFF2-40B4-BE49-F238E27FC236}">
                <a16:creationId xmlns:a16="http://schemas.microsoft.com/office/drawing/2014/main" id="{E73E592C-EE60-2948-BDA5-E6EA6011D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817595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8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646BA-2DF3-894A-8C4F-13564838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9140"/>
            <a:ext cx="8610600" cy="1815419"/>
          </a:xfrm>
        </p:spPr>
        <p:txBody>
          <a:bodyPr/>
          <a:lstStyle/>
          <a:p>
            <a:pPr algn="l"/>
            <a:r>
              <a:rPr lang="en-US" dirty="0"/>
              <a:t>      The General Service                </a:t>
            </a:r>
            <a:br>
              <a:rPr lang="en-US" dirty="0"/>
            </a:br>
            <a:r>
              <a:rPr lang="en-US" dirty="0"/>
              <a:t>          Representative (G.S.R.)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547C4-04C8-4849-A1DF-662B2F878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1102"/>
            <a:ext cx="10820400" cy="436758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This communication is a two-way street, making the G.S.R. responsible for bringing back to the group Conference Actions that affect A.A. unity, health, and growth. </a:t>
            </a:r>
            <a:endParaRPr lang="en-US" dirty="0"/>
          </a:p>
        </p:txBody>
      </p:sp>
      <p:pic>
        <p:nvPicPr>
          <p:cNvPr id="8194" name="Picture 2" descr="Image result for upside down triangle aa">
            <a:extLst>
              <a:ext uri="{FF2B5EF4-FFF2-40B4-BE49-F238E27FC236}">
                <a16:creationId xmlns:a16="http://schemas.microsoft.com/office/drawing/2014/main" id="{90123508-D30E-A747-A786-C29B2E46F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74" y="3234692"/>
            <a:ext cx="29337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two way street sign">
            <a:extLst>
              <a:ext uri="{FF2B5EF4-FFF2-40B4-BE49-F238E27FC236}">
                <a16:creationId xmlns:a16="http://schemas.microsoft.com/office/drawing/2014/main" id="{62CFEDD1-3C9E-6340-9C11-3518429E1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28" y="323469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29632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368</TotalTime>
  <Words>901</Words>
  <Application>Microsoft Office PowerPoint</Application>
  <PresentationFormat>Widescreen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Vapor Trail</vt:lpstr>
      <vt:lpstr>GSR BOOT CAMP </vt:lpstr>
      <vt:lpstr>PowerPoint Presentation</vt:lpstr>
      <vt:lpstr>The General Service                           Representative (G.S.R.)</vt:lpstr>
      <vt:lpstr>Why???</vt:lpstr>
      <vt:lpstr>The General Service                           Representative (G.S.R.)</vt:lpstr>
      <vt:lpstr>definition OF GSR  </vt:lpstr>
      <vt:lpstr>      The General Service                           Representative (G.S.R.)</vt:lpstr>
      <vt:lpstr>       The General Service                           Representative (G.S.R.)  </vt:lpstr>
      <vt:lpstr>      The General Service                           Representative (G.S.R.)  </vt:lpstr>
      <vt:lpstr>       The General Service                           Representative (G.S.R.)  </vt:lpstr>
      <vt:lpstr>       alternate GSR</vt:lpstr>
      <vt:lpstr>   ROLES &amp; RESPONSIBILITIES</vt:lpstr>
      <vt:lpstr>Definitions of Acronyms </vt:lpstr>
      <vt:lpstr>Definitions of Acronyms </vt:lpstr>
      <vt:lpstr>GSR Pamphlet  </vt:lpstr>
      <vt:lpstr>                 Service Manual  </vt:lpstr>
      <vt:lpstr>              Circles of Love in Service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GSR BOOTCAMP</dc:title>
  <dc:creator>Hayley Newman</dc:creator>
  <cp:lastModifiedBy>Lisa Dempsey</cp:lastModifiedBy>
  <cp:revision>45</cp:revision>
  <dcterms:created xsi:type="dcterms:W3CDTF">2021-02-05T20:13:30Z</dcterms:created>
  <dcterms:modified xsi:type="dcterms:W3CDTF">2021-02-10T21:11:11Z</dcterms:modified>
</cp:coreProperties>
</file>