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448" r:id="rId5"/>
    <p:sldId id="2462" r:id="rId6"/>
    <p:sldId id="259" r:id="rId7"/>
    <p:sldId id="2463" r:id="rId8"/>
    <p:sldId id="2464" r:id="rId9"/>
    <p:sldId id="2465" r:id="rId10"/>
    <p:sldId id="2466" r:id="rId11"/>
    <p:sldId id="2468" r:id="rId12"/>
    <p:sldId id="2467" r:id="rId13"/>
    <p:sldId id="2469" r:id="rId14"/>
    <p:sldId id="243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3B"/>
    <a:srgbClr val="898989"/>
    <a:srgbClr val="2F3342"/>
    <a:srgbClr val="A53F52"/>
    <a:srgbClr val="2C2153"/>
    <a:srgbClr val="E99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9" autoAdjust="0"/>
    <p:restoredTop sz="95033" autoAdjust="0"/>
  </p:normalViewPr>
  <p:slideViewPr>
    <p:cSldViewPr snapToGrid="0">
      <p:cViewPr varScale="1">
        <p:scale>
          <a:sx n="96" d="100"/>
          <a:sy n="96" d="100"/>
        </p:scale>
        <p:origin x="102" y="234"/>
      </p:cViewPr>
      <p:guideLst>
        <p:guide orient="horz" pos="1992"/>
        <p:guide pos="3840"/>
        <p:guide orient="horz" pos="1416"/>
      </p:guideLst>
    </p:cSldViewPr>
  </p:slideViewPr>
  <p:outlineViewPr>
    <p:cViewPr>
      <p:scale>
        <a:sx n="33" d="100"/>
        <a:sy n="33" d="100"/>
      </p:scale>
      <p:origin x="0" y="-51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8722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8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80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90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02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79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27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6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3" y="5922140"/>
            <a:ext cx="5167313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r>
              <a:rPr lang="en-US" spc="300" dirty="0"/>
              <a:t>ANNUAL REVIEW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30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58000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61160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CDEBF2-B5C9-4887-B717-81C3D1A7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6A7FA3-8C13-4E5A-88C4-4357C8ACD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9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Autofit/>
          </a:bodyPr>
          <a:lstStyle/>
          <a:p>
            <a:r>
              <a:rPr lang="en-US" sz="4000" spc="300"/>
              <a:t>Click to edit Master title style</a:t>
            </a:r>
            <a:endParaRPr lang="en-US" sz="4000" spc="3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Online Image Placeholder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5" name="Online Image Placeholder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Online Image Placeholder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17374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anchor="b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>
            <a:noAutofit/>
          </a:bodyPr>
          <a:lstStyle>
            <a:lvl1pPr algn="l">
              <a:defRPr sz="3200" spc="300"/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263841"/>
            <a:ext cx="4018722" cy="4636392"/>
          </a:xfrm>
        </p:spPr>
        <p:txBody>
          <a:bodyPr lIns="0" rIns="0">
            <a:no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CA175D-816E-4F70-96CC-8A1FD0EB1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66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23519C8-24DE-471D-85A9-7A8AFACEC4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13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47F0F1E-7AF5-4B76-928C-7B28010C4F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6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63D0E8E-9491-4AF0-918D-A0B782C5FD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42F54CB-9200-4D74-968A-0A3E5871D9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66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D925119-27E3-496E-86BC-23416F94FB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513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93AF7-D4DC-42B5-8A4F-B5F3ABBB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>
            <a:noAutofit/>
          </a:bodyPr>
          <a:lstStyle>
            <a:lvl1pPr>
              <a:defRPr sz="4800"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3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79BAC-E989-4203-B9B4-66280365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607137"/>
            <a:ext cx="4114800" cy="4214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>
              <a:defRPr sz="1400" spc="30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CCC81E-A013-4315-AD13-97BA3AA95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756" y="1569719"/>
            <a:ext cx="9234488" cy="2651443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0EF11611-8537-47CC-87AC-2E25428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8601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3864355"/>
            <a:ext cx="5157787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AEC14D1-0BEA-4D9A-9D96-A56B6A9B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4531139"/>
            <a:ext cx="5157787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3864355"/>
            <a:ext cx="5183188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38D6EEA-A0DB-4B5F-8F41-A9C1F2C09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4531139"/>
            <a:ext cx="5183188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3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6186F91B-547E-43BC-9BCE-04619DAA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635DFA1-45D2-4EFE-8BB2-BE9663466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1" y="3669506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F2918FE-A84E-4303-AEF3-4FD66CDD7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0438" y="1624013"/>
            <a:ext cx="3108325" cy="1892300"/>
          </a:xfr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2401025-9BC9-4BDD-97DA-CA763CF84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2155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B7C4AAB6-897A-4ABD-AD50-2D86B197E9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2920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790D65EC-6EB4-4594-91E9-5C3DE7C3B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837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611CF730-D055-47C2-A626-299F429D4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2919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F09E06A6-BFDD-42BD-BA69-2CD3BEF0F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51" r:id="rId4"/>
    <p:sldLayoutId id="2147483660" r:id="rId5"/>
    <p:sldLayoutId id="2147483677" r:id="rId6"/>
    <p:sldLayoutId id="2147483666" r:id="rId7"/>
    <p:sldLayoutId id="2147483679" r:id="rId8"/>
    <p:sldLayoutId id="2147483653" r:id="rId9"/>
    <p:sldLayoutId id="2147483678" r:id="rId10"/>
    <p:sldLayoutId id="2147483680" r:id="rId11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4gsaa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4gsaa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27539" y="69574"/>
            <a:ext cx="12192000" cy="6858000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6" y="1170879"/>
            <a:ext cx="11490325" cy="2098668"/>
          </a:xfrm>
        </p:spPr>
        <p:txBody>
          <a:bodyPr/>
          <a:lstStyle/>
          <a:p>
            <a:r>
              <a:rPr lang="en-US" b="1" dirty="0"/>
              <a:t>South Florida Area 15</a:t>
            </a:r>
            <a:br>
              <a:rPr lang="en-US" b="1" dirty="0"/>
            </a:br>
            <a:r>
              <a:rPr lang="en-US" b="1" dirty="0"/>
              <a:t>District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828D-1E63-455F-949D-0C5454A7F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9.18.23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3608511"/>
            <a:ext cx="4041913" cy="9734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Website Disaster Recovery: A story on How to (or not to) recover and tips for prevention</a:t>
            </a:r>
          </a:p>
        </p:txBody>
      </p:sp>
    </p:spTree>
    <p:extLst>
      <p:ext uri="{BB962C8B-B14F-4D97-AF65-F5344CB8AC3E}">
        <p14:creationId xmlns:p14="http://schemas.microsoft.com/office/powerpoint/2010/main" val="392783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it’s like now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5539" y="1546138"/>
            <a:ext cx="3652108" cy="464871"/>
          </a:xfrm>
        </p:spPr>
        <p:txBody>
          <a:bodyPr/>
          <a:lstStyle/>
          <a:p>
            <a:r>
              <a:rPr lang="en-US" b="1" dirty="0"/>
              <a:t>WE HOPE TO HAVE LEARNED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47900"/>
            <a:ext cx="5622235" cy="46101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Biome Light" panose="020B0303030204020804" pitchFamily="34" charset="0"/>
              </a:rPr>
              <a:t>We keep up-to-date with our WordPress Website Maintenance Tasks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cs typeface="Biome Light" panose="020B0303030204020804" pitchFamily="34" charset="0"/>
              </a:rPr>
              <a:t>Daily automated backups and weekly snapshots saved off- site on our google drive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cs typeface="Biome Light" panose="020B0303030204020804" pitchFamily="34" charset="0"/>
              </a:rPr>
              <a:t>Automated WordPress updates including up-to-date PHP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cs typeface="Biome Light" panose="020B0303030204020804" pitchFamily="34" charset="0"/>
              </a:rPr>
              <a:t>Automated plugin and Theme updates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cs typeface="Biome Light" panose="020B0303030204020804" pitchFamily="34" charset="0"/>
              </a:rPr>
              <a:t>No inactive plugins or Themes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cs typeface="Biome Light" panose="020B0303030204020804" pitchFamily="34" charset="0"/>
              </a:rPr>
              <a:t>among many others…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Biome Light" panose="020B0303030204020804" pitchFamily="34" charset="0"/>
              </a:rPr>
              <a:t>We’ve had no recurrence of malware or hacks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Biome Light" panose="020B0303030204020804" pitchFamily="34" charset="0"/>
              </a:rPr>
              <a:t>We’re also moving to a new Host Provider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>
                <a:cs typeface="Biome Light" panose="020B0303030204020804" pitchFamily="34" charset="0"/>
              </a:rPr>
              <a:t>I hope this information is helpful to the Districts that utilize WordPress. Back in 2021 I determined that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76% (22 of 29) of the Area 15 Districts websites are WordPress</a:t>
            </a:r>
            <a:endParaRPr lang="en-US" sz="1800" dirty="0">
              <a:cs typeface="Biome Light" panose="020B03030302040208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600" dirty="0">
              <a:cs typeface="Biome Light" panose="020B03030302040208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10</a:t>
            </a:fld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90D0157-E75D-64D1-A030-BD31703E478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5501" r="55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136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7" descr="abstract image">
            <a:extLst>
              <a:ext uri="{FF2B5EF4-FFF2-40B4-BE49-F238E27FC236}">
                <a16:creationId xmlns:a16="http://schemas.microsoft.com/office/drawing/2014/main" id="{D5C5EA1B-F06D-4AD1-B526-89C2DF772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717" r="45642"/>
          <a:stretch/>
        </p:blipFill>
        <p:spPr>
          <a:xfrm rot="16200000">
            <a:off x="2647122" y="-2567608"/>
            <a:ext cx="6858000" cy="1219200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7706BE-EF2E-459C-8778-01DDD354C6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rmAutofit/>
          </a:bodyPr>
          <a:lstStyle/>
          <a:p>
            <a:r>
              <a:rPr lang="en-US" sz="4000" spc="300" dirty="0"/>
              <a:t>THANK YOU</a:t>
            </a:r>
          </a:p>
        </p:txBody>
      </p:sp>
      <p:pic>
        <p:nvPicPr>
          <p:cNvPr id="24" name="Online Image Placeholder 23" descr="User">
            <a:extLst>
              <a:ext uri="{FF2B5EF4-FFF2-40B4-BE49-F238E27FC236}">
                <a16:creationId xmlns:a16="http://schemas.microsoft.com/office/drawing/2014/main" id="{E896B487-8C07-495F-95BF-B8F4960E1E8D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/>
      </p:pic>
      <p:pic>
        <p:nvPicPr>
          <p:cNvPr id="12" name="Online Image Placeholder 11" descr="Smart Phone">
            <a:extLst>
              <a:ext uri="{FF2B5EF4-FFF2-40B4-BE49-F238E27FC236}">
                <a16:creationId xmlns:a16="http://schemas.microsoft.com/office/drawing/2014/main" id="{4E709B75-16EA-4581-AED9-567DEF45A6B2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30873" y="3118670"/>
            <a:ext cx="730250" cy="730250"/>
          </a:xfrm>
        </p:spPr>
      </p:pic>
      <p:pic>
        <p:nvPicPr>
          <p:cNvPr id="28" name="Online Image Placeholder 27" descr="Envelope">
            <a:extLst>
              <a:ext uri="{FF2B5EF4-FFF2-40B4-BE49-F238E27FC236}">
                <a16:creationId xmlns:a16="http://schemas.microsoft.com/office/drawing/2014/main" id="{D4D09222-33EB-4F99-9A89-51E2E1E97584}"/>
              </a:ext>
            </a:extLst>
          </p:cNvPr>
          <p:cNvPicPr>
            <a:picLocks noGrp="1" noChangeAspect="1"/>
          </p:cNvPicPr>
          <p:nvPr>
            <p:ph type="clipArt" sz="quarter" idx="2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070B25-2BBC-49AC-9CFA-1CD7195DF2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Chris 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2524A0-105C-4170-BB48-CD0756FB3D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+1 (847) 445-2920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7A531-5B0F-485D-A015-BC78AD089B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tech@dist4gsaa.org</a:t>
            </a:r>
          </a:p>
        </p:txBody>
      </p:sp>
    </p:spTree>
    <p:extLst>
      <p:ext uri="{BB962C8B-B14F-4D97-AF65-F5344CB8AC3E}">
        <p14:creationId xmlns:p14="http://schemas.microsoft.com/office/powerpoint/2010/main" val="92772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A87B3-0A27-4EE9-979E-B69581E4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89A40-EEAA-43AB-9A3A-B2CFDE450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8820" y="2249003"/>
            <a:ext cx="4114800" cy="3109813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WHAT IT WAS LIKE</a:t>
            </a:r>
          </a:p>
          <a:p>
            <a:r>
              <a:rPr lang="en-US" dirty="0"/>
              <a:t>WHAT HAPPENED</a:t>
            </a:r>
          </a:p>
          <a:p>
            <a:r>
              <a:rPr lang="en-US" dirty="0"/>
              <a:t>WHAT IT’S LIKE NOW</a:t>
            </a:r>
          </a:p>
          <a:p>
            <a:r>
              <a:rPr lang="en-US" dirty="0"/>
              <a:t>CLOSING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F8048-1E86-48F4-B246-D2F8C54B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5D2A31B-8377-48DC-67FF-9DB3E3A330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909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5539" y="1546138"/>
            <a:ext cx="3017520" cy="464871"/>
          </a:xfrm>
        </p:spPr>
        <p:txBody>
          <a:bodyPr/>
          <a:lstStyle/>
          <a:p>
            <a:r>
              <a:rPr lang="en-US" dirty="0"/>
              <a:t>HOW DID WE GET HERE?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633" y="2252330"/>
            <a:ext cx="4646246" cy="46056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cs typeface="Biome Light" panose="020B0303030204020804" pitchFamily="34" charset="0"/>
              </a:rPr>
              <a:t>In 2018 - District 4 General Service wanted it’s own website, formed a Website Committee, and began discussion on requirements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cs typeface="Biome Light" panose="020B0303030204020804" pitchFamily="34" charset="0"/>
              </a:rPr>
              <a:t>In 4Q 2019 the Website Committee got a new Chairperson and Webservant  –  we had a very little budget and the home page requirement was roughly drawn on a piece of paper with the instruction “make it look like the Area 15 site” 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cs typeface="Biome Light" panose="020B0303030204020804" pitchFamily="34" charset="0"/>
              </a:rPr>
              <a:t>The </a:t>
            </a:r>
            <a:r>
              <a:rPr lang="en-US" sz="1800" b="1" dirty="0">
                <a:cs typeface="Biome Light" panose="020B0303030204020804" pitchFamily="34" charset="0"/>
                <a:hlinkClick r:id="rId3"/>
              </a:rPr>
              <a:t>dist4gsaa.org</a:t>
            </a:r>
            <a:r>
              <a:rPr lang="en-US" sz="1800" dirty="0">
                <a:cs typeface="Biome Light" panose="020B0303030204020804" pitchFamily="34" charset="0"/>
              </a:rPr>
              <a:t> prototype site was up for testing in November 2019, and went live in January 2020!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cs typeface="Biome Light" panose="020B0303030204020804" pitchFamily="34" charset="0"/>
              </a:rPr>
              <a:t>We had some previous experience, but were not experts at any of this, so…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78D241-0165-FB50-BB49-C2340FFD1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973"/>
            <a:ext cx="5419814" cy="6846401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F0F0F8E-C501-0E0F-F1D2-BB3E003243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</p:spPr>
      </p:sp>
    </p:spTree>
    <p:extLst>
      <p:ext uri="{BB962C8B-B14F-4D97-AF65-F5344CB8AC3E}">
        <p14:creationId xmlns:p14="http://schemas.microsoft.com/office/powerpoint/2010/main" val="132537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was like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5539" y="1546138"/>
            <a:ext cx="3017520" cy="464871"/>
          </a:xfrm>
        </p:spPr>
        <p:txBody>
          <a:bodyPr/>
          <a:lstStyle/>
          <a:p>
            <a:r>
              <a:rPr lang="en-US" b="1" dirty="0"/>
              <a:t>WE WERE SO PROUD!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47900"/>
            <a:ext cx="4646247" cy="46101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cs typeface="Biome Light" panose="020B0303030204020804" pitchFamily="34" charset="0"/>
              </a:rPr>
              <a:t>The </a:t>
            </a:r>
            <a:r>
              <a:rPr lang="en-US" sz="1800" b="1" dirty="0">
                <a:cs typeface="Biome Light" panose="020B0303030204020804" pitchFamily="34" charset="0"/>
                <a:hlinkClick r:id="rId3"/>
              </a:rPr>
              <a:t>dist4gsaa.org</a:t>
            </a:r>
            <a:r>
              <a:rPr lang="en-US" sz="1800" dirty="0">
                <a:cs typeface="Biome Light" panose="020B0303030204020804" pitchFamily="34" charset="0"/>
              </a:rPr>
              <a:t> went live in January 2020!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cs typeface="Biome Light" panose="020B0303030204020804" pitchFamily="34" charset="0"/>
              </a:rPr>
              <a:t>We implemented basic maintenance and security functionality – backups and various security protocols to defend the site against hacker attacks, spam, trojans, and malware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cs typeface="Biome Light" panose="020B0303030204020804" pitchFamily="34" charset="0"/>
              </a:rPr>
              <a:t>Covid-19 lockdowns hit, so we began expanding site to provide as much digital content as possible to D4 GSRs, DCMs, ACMs that they would normally get from GSO or Central Office – we saw site usage increase!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cs typeface="Biome Light" panose="020B0303030204020804" pitchFamily="34" charset="0"/>
              </a:rPr>
              <a:t>Links to in-person and </a:t>
            </a:r>
            <a:r>
              <a:rPr lang="en-US" sz="1600" b="1" dirty="0">
                <a:cs typeface="Biome Light" panose="020B0303030204020804" pitchFamily="34" charset="0"/>
              </a:rPr>
              <a:t>online</a:t>
            </a:r>
            <a:r>
              <a:rPr lang="en-US" sz="1600" dirty="0">
                <a:cs typeface="Biome Light" panose="020B0303030204020804" pitchFamily="34" charset="0"/>
              </a:rPr>
              <a:t> meetings info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cs typeface="Biome Light" panose="020B0303030204020804" pitchFamily="34" charset="0"/>
              </a:rPr>
              <a:t>AA Newcomer Packet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cs typeface="Biome Light" panose="020B0303030204020804" pitchFamily="34" charset="0"/>
              </a:rPr>
              <a:t>GSR Kit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cs typeface="Biome Light" panose="020B0303030204020804" pitchFamily="34" charset="0"/>
              </a:rPr>
              <a:t>DCM Kit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cs typeface="Biome Light" panose="020B0303030204020804" pitchFamily="34" charset="0"/>
              </a:rPr>
              <a:t>Links to Literature, GSO, Area 15, and neighboring Districts websites to name a few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A00B64E-7226-4907-B089-522B26CA44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2" name="Picture Placeholder 6">
            <a:extLst>
              <a:ext uri="{FF2B5EF4-FFF2-40B4-BE49-F238E27FC236}">
                <a16:creationId xmlns:a16="http://schemas.microsoft.com/office/drawing/2014/main" id="{291B951E-0108-68C8-ACF4-7E5B83AD6F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01" r="5501"/>
          <a:stretch>
            <a:fillRect/>
          </a:stretch>
        </p:blipFill>
        <p:spPr>
          <a:xfrm>
            <a:off x="10633" y="11068"/>
            <a:ext cx="5416550" cy="68469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0997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5539" y="1546138"/>
            <a:ext cx="3652108" cy="464871"/>
          </a:xfrm>
        </p:spPr>
        <p:txBody>
          <a:bodyPr/>
          <a:lstStyle/>
          <a:p>
            <a:r>
              <a:rPr lang="en-US" b="1" dirty="0"/>
              <a:t>PRIDE GOETH BEFORE THE FALL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47900"/>
            <a:ext cx="5642344" cy="46101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cs typeface="Biome Light" panose="020B0303030204020804" pitchFamily="34" charset="0"/>
              </a:rPr>
              <a:t>All was running smoothly until March 2022, when the site was hacked with a change to a Chinese language page for the Calendar page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cs typeface="Biome Light" panose="020B0303030204020804" pitchFamily="34" charset="0"/>
              </a:rPr>
              <a:t>We took the site offline and investigated what happened. We found the page in question was modified that same morning – so we potentially had 3 good user backups of the site. We couldn’t tell how the hack was applied nor could we find any other pages impacted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cs typeface="Biome Light" panose="020B0303030204020804" pitchFamily="34" charset="0"/>
              </a:rPr>
              <a:t>We were lucky </a:t>
            </a:r>
            <a:r>
              <a:rPr lang="en-US" sz="1800" dirty="0">
                <a:cs typeface="Biome Light" panose="020B0303030204020804" pitchFamily="34" charset="0"/>
              </a:rPr>
              <a:t>this was noticed and reported  right away – had we not known for more than 3 days we would not have a viable user backup of the site. We would have had only a host backup which is overwritten monthly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cs typeface="Biome Light" panose="020B0303030204020804" pitchFamily="34" charset="0"/>
              </a:rPr>
              <a:t>So we tried to restore to an earlier date – but that failed because…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CC88DB7-F9CA-F578-94BD-353E662E02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5655" b="156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966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5539" y="1546138"/>
            <a:ext cx="3652108" cy="464871"/>
          </a:xfrm>
        </p:spPr>
        <p:txBody>
          <a:bodyPr/>
          <a:lstStyle/>
          <a:p>
            <a:r>
              <a:rPr lang="en-US" b="1" dirty="0"/>
              <a:t>PRIDE GOETH BEFORE THE FALL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47900"/>
            <a:ext cx="5684874" cy="46101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cs typeface="Biome Light" panose="020B0303030204020804" pitchFamily="34" charset="0"/>
              </a:rPr>
              <a:t>There was something else wrong with the site, critical file permissions were altered, and the hack was preventing normal functioning of the restore process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cs typeface="Biome Light" panose="020B0303030204020804" pitchFamily="34" charset="0"/>
              </a:rPr>
              <a:t>We contacted our Host provider to report the hack and ask for assistance - their response was underwhelming. They could provide a restore of our site from the most recent backup - which was almost a month old – within 3-5 business days – for a cost of $99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cs typeface="Biome Light" panose="020B0303030204020804" pitchFamily="34" charset="0"/>
              </a:rPr>
              <a:t>They also had their site security team contact us the next day (seemed like an eternity) and offered to implement SiteLock service for a cost of $399 annually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cs typeface="Biome Light" panose="020B0303030204020804" pitchFamily="34" charset="0"/>
              </a:rPr>
              <a:t>The solutions offered by our Host provider were unacceptable to me, so I made a decision to completely delete and then restore the site with one of our recent backups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CC88DB7-F9CA-F578-94BD-353E662E02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5655" b="156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68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5539" y="1546138"/>
            <a:ext cx="3652108" cy="464871"/>
          </a:xfrm>
        </p:spPr>
        <p:txBody>
          <a:bodyPr/>
          <a:lstStyle/>
          <a:p>
            <a:r>
              <a:rPr lang="en-US" b="1" dirty="0"/>
              <a:t>PRIDE GOETH BEFORE THE FALL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47900"/>
            <a:ext cx="4646247" cy="46101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800" dirty="0">
                <a:cs typeface="Biome Light" panose="020B0303030204020804" pitchFamily="34" charset="0"/>
              </a:rPr>
              <a:t>Our site was back up the next day – 2 days from when the hack was noticed – but…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800" dirty="0">
                <a:cs typeface="Biome Light" panose="020B0303030204020804" pitchFamily="34" charset="0"/>
              </a:rPr>
              <a:t>Deleting the site also deleted all of our email accounts. We lost the webmail history and had to recreate all the email accounts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800" dirty="0">
                <a:cs typeface="Biome Light" panose="020B0303030204020804" pitchFamily="34" charset="0"/>
              </a:rPr>
              <a:t>Our website was back up and running with minimal loss of site content in 2 days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800" dirty="0">
                <a:cs typeface="Biome Light" panose="020B0303030204020804" pitchFamily="34" charset="0"/>
              </a:rPr>
              <a:t>The admin access URLs were changed and all users account passwords were changed with STRONG replacements 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800" dirty="0">
                <a:cs typeface="Biome Light" panose="020B0303030204020804" pitchFamily="34" charset="0"/>
              </a:rPr>
              <a:t>The decision to delete and restore the site which caused loss of District email access for a short period, and 13 months of email history was EGO driven. This was making me look bad! 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800" dirty="0">
              <a:cs typeface="Biome Light" panose="020B03030302040208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CC88DB7-F9CA-F578-94BD-353E662E02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5655" b="15655"/>
          <a:stretch>
            <a:fillRect/>
          </a:stretch>
        </p:blipFill>
        <p:spPr/>
      </p:pic>
      <p:pic>
        <p:nvPicPr>
          <p:cNvPr id="3" name="Graphic 2" descr="Winking face with no fill">
            <a:extLst>
              <a:ext uri="{FF2B5EF4-FFF2-40B4-BE49-F238E27FC236}">
                <a16:creationId xmlns:a16="http://schemas.microsoft.com/office/drawing/2014/main" id="{94F6CA4D-A486-141D-CFA8-188CB9331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05332" y="6570445"/>
            <a:ext cx="287555" cy="28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29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5539" y="1546138"/>
            <a:ext cx="3652108" cy="464871"/>
          </a:xfrm>
        </p:spPr>
        <p:txBody>
          <a:bodyPr/>
          <a:lstStyle/>
          <a:p>
            <a:r>
              <a:rPr lang="en-US" b="1" dirty="0"/>
              <a:t>PRIDE GOETH BEFORE THE FALL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47900"/>
            <a:ext cx="4896678" cy="46101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Biome Light" panose="020B0303030204020804" pitchFamily="34" charset="0"/>
              </a:rPr>
              <a:t>I THOUGHT we had good layered security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Biome Light" panose="020B0303030204020804" pitchFamily="34" charset="0"/>
              </a:rPr>
              <a:t>I THOUGHT manual malware scanning was enough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Biome Light" panose="020B0303030204020804" pitchFamily="34" charset="0"/>
              </a:rPr>
              <a:t>I THOUGHT we could rely on our host provider for help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Biome Light" panose="020B0303030204020804" pitchFamily="34" charset="0"/>
              </a:rPr>
              <a:t>I THOUGHT that this was my fault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Biome Light" panose="020B0303030204020804" pitchFamily="34" charset="0"/>
              </a:rPr>
              <a:t>I WAS WRONG! </a:t>
            </a:r>
          </a:p>
          <a:p>
            <a:pPr algn="l" fontAlgn="base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Biome Light" panose="020B0303030204020804" pitchFamily="34" charset="0"/>
              </a:rPr>
              <a:t>N</a:t>
            </a:r>
            <a:r>
              <a:rPr lang="en-US" sz="2000" b="0" i="0" dirty="0">
                <a:solidFill>
                  <a:srgbClr val="26282B"/>
                </a:solidFill>
                <a:effectLst/>
                <a:latin typeface="system-ui"/>
              </a:rPr>
              <a:t>obody knows exactly how many WordPress websites get hacked, but one estimate is at least 13,000 per day. That’s around 9 per minute, 390,000 per month, and 4.7 million per year</a:t>
            </a:r>
          </a:p>
          <a:p>
            <a:pPr algn="l" fontAlgn="base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26282B"/>
                </a:solidFill>
                <a:latin typeface="system-ui"/>
              </a:rPr>
              <a:t>We need to be smarter about Security!</a:t>
            </a:r>
            <a:endParaRPr lang="en-US" sz="2000" b="0" i="0" dirty="0">
              <a:solidFill>
                <a:srgbClr val="26282B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</a:pPr>
            <a:endParaRPr lang="en-US" sz="1800" dirty="0">
              <a:cs typeface="Biome Light" panose="020B03030302040208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cs typeface="Biome Light" panose="020B03030302040208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CC88DB7-F9CA-F578-94BD-353E662E02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5655" b="156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265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it’s like now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5539" y="1546138"/>
            <a:ext cx="3652108" cy="464871"/>
          </a:xfrm>
        </p:spPr>
        <p:txBody>
          <a:bodyPr/>
          <a:lstStyle/>
          <a:p>
            <a:r>
              <a:rPr lang="en-US" b="1" dirty="0"/>
              <a:t>WE HOPE TO HAVE LEARNED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47900"/>
            <a:ext cx="5622235" cy="46101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Biome Light" panose="020B0303030204020804" pitchFamily="34" charset="0"/>
              </a:rPr>
              <a:t>We’ve prioritized layered site security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cs typeface="Biome Light" panose="020B0303030204020804" pitchFamily="34" charset="0"/>
              </a:rPr>
              <a:t>The biggest change to our site is that we utilize MalCare ($99/yr. and Ninja Firewall/free) that have the following functionality 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cs typeface="Biome Light" panose="020B0303030204020804" pitchFamily="34" charset="0"/>
              </a:rPr>
              <a:t>Web based firewalls that stand in front of WordPress traffic that filter - hook, scan, sanitize or reject  </a:t>
            </a:r>
            <a:r>
              <a:rPr lang="en-US" sz="1600" b="1" dirty="0">
                <a:cs typeface="Biome Light" panose="020B0303030204020804" pitchFamily="34" charset="0"/>
              </a:rPr>
              <a:t>every</a:t>
            </a:r>
            <a:r>
              <a:rPr lang="en-US" sz="1600" dirty="0">
                <a:cs typeface="Biome Light" panose="020B0303030204020804" pitchFamily="34" charset="0"/>
              </a:rPr>
              <a:t> HTTP/HTTPS request sent, before they reach WordPress or any of its plugins. All scripts located inside the site installation directories and sub-directories are protected, including those that aren’t part of the WordPress package. Even encoded PHP scripts, hackers shell scripts and backdoors are filtered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cs typeface="Biome Light" panose="020B0303030204020804" pitchFamily="34" charset="0"/>
              </a:rPr>
              <a:t>Real time alerts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cs typeface="Biome Light" panose="020B0303030204020804" pitchFamily="34" charset="0"/>
              </a:rPr>
              <a:t>Automated daily Malware scanning and immediate removal of any detections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600" dirty="0">
              <a:cs typeface="Biome Light" panose="020B03030302040208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9</a:t>
            </a:fld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90D0157-E75D-64D1-A030-BD31703E478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5501" r="55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3453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 presentation_Win32_LW_v2.potx" id="{3AEEB70B-72AA-432B-B699-7833EBF4B1FE}" vid="{14A49A59-25D4-4203-BE02-DE6939C7C5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7E2D32-4FDD-4266-880C-17595B8014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D9F223-918A-45AF-9B53-56AB9E5E21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5BB9993-D5F9-46FA-B2E5-80E3632E98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presentation</Template>
  <TotalTime>431</TotalTime>
  <Words>1022</Words>
  <Application>Microsoft Office PowerPoint</Application>
  <PresentationFormat>Widescreen</PresentationFormat>
  <Paragraphs>92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system-ui</vt:lpstr>
      <vt:lpstr>Wingdings</vt:lpstr>
      <vt:lpstr>Office Theme</vt:lpstr>
      <vt:lpstr>South Florida Area 15 District 4</vt:lpstr>
      <vt:lpstr>Agenda</vt:lpstr>
      <vt:lpstr>INTRODUCTION</vt:lpstr>
      <vt:lpstr>What it was like</vt:lpstr>
      <vt:lpstr>What happened</vt:lpstr>
      <vt:lpstr>What happened</vt:lpstr>
      <vt:lpstr>What happened</vt:lpstr>
      <vt:lpstr>What happened</vt:lpstr>
      <vt:lpstr>What it’s like now</vt:lpstr>
      <vt:lpstr>What it’s like now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Fabrikam Technology Inc.</dc:title>
  <dc:creator>Christopher Mills</dc:creator>
  <cp:lastModifiedBy>Christopher Mills</cp:lastModifiedBy>
  <cp:revision>9</cp:revision>
  <dcterms:created xsi:type="dcterms:W3CDTF">2023-09-18T13:32:53Z</dcterms:created>
  <dcterms:modified xsi:type="dcterms:W3CDTF">2023-09-18T20:44:39Z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