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Canva Sans 1" panose="020B0604020202020204" charset="0"/>
      <p:regular r:id="rId15"/>
    </p:embeddedFont>
    <p:embeddedFont>
      <p:font typeface="Canva Sans 1 Bold" panose="020B0604020202020204" charset="0"/>
      <p:regular r:id="rId16"/>
    </p:embeddedFont>
    <p:embeddedFont>
      <p:font typeface="Canva Sans 2" panose="020B0604020202020204" charset="0"/>
      <p:regular r:id="rId17"/>
    </p:embeddedFont>
    <p:embeddedFont>
      <p:font typeface="Canva Sans 2 Bold" panose="020B0604020202020204" charset="0"/>
      <p:regular r:id="rId18"/>
    </p:embeddedFont>
    <p:embeddedFont>
      <p:font typeface="Canva Sans 2 Italics" panose="020B0604020202020204" charset="0"/>
      <p:regular r:id="rId19"/>
    </p:embeddedFont>
    <p:embeddedFont>
      <p:font typeface="Poppins" panose="00000500000000000000" pitchFamily="2" charset="0"/>
      <p:regular r:id="rId20"/>
    </p:embeddedFont>
    <p:embeddedFont>
      <p:font typeface="Poppins Bold" panose="020B0604020202020204" charset="0"/>
      <p:regular r:id="rId21"/>
    </p:embeddedFont>
    <p:embeddedFont>
      <p:font typeface="Poppins Bold Italics" panose="020B0604020202020204" charset="0"/>
      <p:regular r:id="rId22"/>
    </p:embeddedFont>
    <p:embeddedFont>
      <p:font typeface="Poppins Medium" panose="00000600000000000000" pitchFamily="2" charset="0"/>
      <p:regular r:id="rId23"/>
    </p:embeddedFont>
    <p:embeddedFont>
      <p:font typeface="Poppins Medium Italics" panose="020B0604020202020204" charset="0"/>
      <p:regular r:id="rId24"/>
    </p:embeddedFont>
    <p:embeddedFont>
      <p:font typeface="Poppins Ultra-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2"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444" b="-13444"/>
            </a:stretch>
          </a:blipFill>
        </p:spPr>
        <p:txBody>
          <a:bodyPr/>
          <a:lstStyle/>
          <a:p>
            <a:endParaRPr lang="en-US"/>
          </a:p>
        </p:txBody>
      </p:sp>
      <p:grpSp>
        <p:nvGrpSpPr>
          <p:cNvPr id="3" name="Group 3"/>
          <p:cNvGrpSpPr>
            <a:grpSpLocks noChangeAspect="1"/>
          </p:cNvGrpSpPr>
          <p:nvPr/>
        </p:nvGrpSpPr>
        <p:grpSpPr>
          <a:xfrm>
            <a:off x="7984379" y="2173604"/>
            <a:ext cx="7373246" cy="6066391"/>
            <a:chOff x="0" y="0"/>
            <a:chExt cx="6184570" cy="5088399"/>
          </a:xfrm>
        </p:grpSpPr>
        <p:sp>
          <p:nvSpPr>
            <p:cNvPr id="4" name="Freeform 4"/>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solidFill>
              <a:srgbClr val="BB0302"/>
            </a:solidFill>
          </p:spPr>
          <p:txBody>
            <a:bodyPr/>
            <a:lstStyle/>
            <a:p>
              <a:endParaRPr lang="en-US"/>
            </a:p>
          </p:txBody>
        </p:sp>
        <p:sp>
          <p:nvSpPr>
            <p:cNvPr id="5" name="Freeform 5"/>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solidFill>
              <a:srgbClr val="BB0302"/>
            </a:solidFill>
            <a:ln w="12700">
              <a:solidFill>
                <a:srgbClr val="000000"/>
              </a:solidFill>
            </a:ln>
          </p:spPr>
          <p:txBody>
            <a:bodyPr/>
            <a:lstStyle/>
            <a:p>
              <a:endParaRPr lang="en-US"/>
            </a:p>
          </p:txBody>
        </p:sp>
      </p:grpSp>
      <p:sp>
        <p:nvSpPr>
          <p:cNvPr id="6" name="TextBox 6"/>
          <p:cNvSpPr txBox="1"/>
          <p:nvPr/>
        </p:nvSpPr>
        <p:spPr>
          <a:xfrm>
            <a:off x="1028700" y="1973202"/>
            <a:ext cx="9107053" cy="4799131"/>
          </a:xfrm>
          <a:prstGeom prst="rect">
            <a:avLst/>
          </a:prstGeom>
        </p:spPr>
        <p:txBody>
          <a:bodyPr lIns="0" tIns="0" rIns="0" bIns="0" rtlCol="0" anchor="t">
            <a:spAutoFit/>
          </a:bodyPr>
          <a:lstStyle/>
          <a:p>
            <a:pPr>
              <a:lnSpc>
                <a:spcPts val="9307"/>
              </a:lnSpc>
            </a:pPr>
            <a:r>
              <a:rPr lang="en-US" sz="8236">
                <a:solidFill>
                  <a:srgbClr val="000000"/>
                </a:solidFill>
                <a:latin typeface="Poppins Bold"/>
              </a:rPr>
              <a:t>THE ANNUAL GENERAL SERVICE CONFERENCE</a:t>
            </a:r>
          </a:p>
        </p:txBody>
      </p:sp>
      <p:grpSp>
        <p:nvGrpSpPr>
          <p:cNvPr id="7" name="Group 7"/>
          <p:cNvGrpSpPr>
            <a:grpSpLocks noChangeAspect="1"/>
          </p:cNvGrpSpPr>
          <p:nvPr/>
        </p:nvGrpSpPr>
        <p:grpSpPr>
          <a:xfrm>
            <a:off x="9004271" y="520389"/>
            <a:ext cx="11391967" cy="9372822"/>
            <a:chOff x="0" y="0"/>
            <a:chExt cx="6184570" cy="5088399"/>
          </a:xfrm>
        </p:grpSpPr>
        <p:sp>
          <p:nvSpPr>
            <p:cNvPr id="8" name="Freeform 8"/>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solidFill>
              <a:srgbClr val="D94E4D"/>
            </a:solidFill>
          </p:spPr>
          <p:txBody>
            <a:bodyPr/>
            <a:lstStyle/>
            <a:p>
              <a:endParaRPr lang="en-US"/>
            </a:p>
          </p:txBody>
        </p:sp>
        <p:sp>
          <p:nvSpPr>
            <p:cNvPr id="9" name="Freeform 9"/>
            <p:cNvSpPr/>
            <p:nvPr/>
          </p:nvSpPr>
          <p:spPr>
            <a:xfrm>
              <a:off x="0" y="0"/>
              <a:ext cx="6184570" cy="5088399"/>
            </a:xfrm>
            <a:custGeom>
              <a:avLst/>
              <a:gdLst/>
              <a:ahLst/>
              <a:cxnLst/>
              <a:rect l="l" t="t" r="r" b="b"/>
              <a:pathLst>
                <a:path w="6184570" h="5088399">
                  <a:moveTo>
                    <a:pt x="3433653" y="2544200"/>
                  </a:moveTo>
                  <a:lnTo>
                    <a:pt x="6184570" y="5088399"/>
                  </a:lnTo>
                  <a:lnTo>
                    <a:pt x="2750917" y="5088399"/>
                  </a:lnTo>
                  <a:lnTo>
                    <a:pt x="0" y="2544200"/>
                  </a:lnTo>
                  <a:lnTo>
                    <a:pt x="2750917" y="0"/>
                  </a:lnTo>
                  <a:lnTo>
                    <a:pt x="6184570" y="0"/>
                  </a:lnTo>
                  <a:lnTo>
                    <a:pt x="3433653" y="2544200"/>
                  </a:lnTo>
                  <a:close/>
                </a:path>
              </a:pathLst>
            </a:custGeom>
            <a:blipFill>
              <a:blip r:embed="rId3"/>
              <a:stretch>
                <a:fillRect l="-23580" r="-22687"/>
              </a:stretch>
            </a:blipFill>
          </p:spPr>
          <p:txBody>
            <a:bodyPr/>
            <a:lstStyle/>
            <a:p>
              <a:endParaRPr lang="en-US"/>
            </a:p>
          </p:txBody>
        </p:sp>
      </p:grpSp>
      <p:grpSp>
        <p:nvGrpSpPr>
          <p:cNvPr id="10" name="Group 10"/>
          <p:cNvGrpSpPr/>
          <p:nvPr/>
        </p:nvGrpSpPr>
        <p:grpSpPr>
          <a:xfrm>
            <a:off x="13731448" y="9684029"/>
            <a:ext cx="5864693" cy="682641"/>
            <a:chOff x="0" y="0"/>
            <a:chExt cx="4991307" cy="580980"/>
          </a:xfrm>
        </p:grpSpPr>
        <p:sp>
          <p:nvSpPr>
            <p:cNvPr id="11" name="Freeform 11"/>
            <p:cNvSpPr/>
            <p:nvPr/>
          </p:nvSpPr>
          <p:spPr>
            <a:xfrm>
              <a:off x="0" y="0"/>
              <a:ext cx="4991307" cy="580980"/>
            </a:xfrm>
            <a:custGeom>
              <a:avLst/>
              <a:gdLst/>
              <a:ahLst/>
              <a:cxnLst/>
              <a:rect l="l" t="t" r="r" b="b"/>
              <a:pathLst>
                <a:path w="4991307" h="580980">
                  <a:moveTo>
                    <a:pt x="203200" y="0"/>
                  </a:moveTo>
                  <a:lnTo>
                    <a:pt x="4991307" y="0"/>
                  </a:lnTo>
                  <a:lnTo>
                    <a:pt x="4788107" y="580980"/>
                  </a:lnTo>
                  <a:lnTo>
                    <a:pt x="0" y="580980"/>
                  </a:lnTo>
                  <a:lnTo>
                    <a:pt x="203200" y="0"/>
                  </a:lnTo>
                  <a:close/>
                </a:path>
              </a:pathLst>
            </a:custGeom>
            <a:solidFill>
              <a:srgbClr val="BB0302"/>
            </a:solidFill>
          </p:spPr>
          <p:txBody>
            <a:bodyPr/>
            <a:lstStyle/>
            <a:p>
              <a:endParaRPr lang="en-US"/>
            </a:p>
          </p:txBody>
        </p:sp>
        <p:sp>
          <p:nvSpPr>
            <p:cNvPr id="12" name="TextBox 12"/>
            <p:cNvSpPr txBox="1"/>
            <p:nvPr/>
          </p:nvSpPr>
          <p:spPr>
            <a:xfrm>
              <a:off x="101600" y="-38100"/>
              <a:ext cx="4788107" cy="61908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3731448" y="-79670"/>
            <a:ext cx="5150092" cy="629055"/>
            <a:chOff x="0" y="0"/>
            <a:chExt cx="3473641" cy="424286"/>
          </a:xfrm>
        </p:grpSpPr>
        <p:sp>
          <p:nvSpPr>
            <p:cNvPr id="14" name="Freeform 14"/>
            <p:cNvSpPr/>
            <p:nvPr/>
          </p:nvSpPr>
          <p:spPr>
            <a:xfrm>
              <a:off x="0" y="0"/>
              <a:ext cx="3473641" cy="424286"/>
            </a:xfrm>
            <a:custGeom>
              <a:avLst/>
              <a:gdLst/>
              <a:ahLst/>
              <a:cxnLst/>
              <a:rect l="l" t="t" r="r" b="b"/>
              <a:pathLst>
                <a:path w="3473641" h="424286">
                  <a:moveTo>
                    <a:pt x="3270441" y="0"/>
                  </a:moveTo>
                  <a:lnTo>
                    <a:pt x="0" y="0"/>
                  </a:lnTo>
                  <a:lnTo>
                    <a:pt x="203200" y="424286"/>
                  </a:lnTo>
                  <a:lnTo>
                    <a:pt x="3473641" y="424286"/>
                  </a:lnTo>
                  <a:lnTo>
                    <a:pt x="3270441" y="0"/>
                  </a:lnTo>
                  <a:close/>
                </a:path>
              </a:pathLst>
            </a:custGeom>
            <a:solidFill>
              <a:srgbClr val="BB0302"/>
            </a:solidFill>
          </p:spPr>
          <p:txBody>
            <a:bodyPr/>
            <a:lstStyle/>
            <a:p>
              <a:endParaRPr lang="en-US"/>
            </a:p>
          </p:txBody>
        </p:sp>
        <p:sp>
          <p:nvSpPr>
            <p:cNvPr id="15" name="TextBox 15"/>
            <p:cNvSpPr txBox="1"/>
            <p:nvPr/>
          </p:nvSpPr>
          <p:spPr>
            <a:xfrm>
              <a:off x="101600" y="-38100"/>
              <a:ext cx="3270441" cy="462386"/>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2700000">
            <a:off x="14894532" y="6358376"/>
            <a:ext cx="4593664" cy="592930"/>
            <a:chOff x="0" y="0"/>
            <a:chExt cx="3839044" cy="495527"/>
          </a:xfrm>
        </p:grpSpPr>
        <p:sp>
          <p:nvSpPr>
            <p:cNvPr id="17" name="Freeform 17"/>
            <p:cNvSpPr/>
            <p:nvPr/>
          </p:nvSpPr>
          <p:spPr>
            <a:xfrm>
              <a:off x="0" y="0"/>
              <a:ext cx="3839044" cy="495527"/>
            </a:xfrm>
            <a:custGeom>
              <a:avLst/>
              <a:gdLst/>
              <a:ahLst/>
              <a:cxnLst/>
              <a:rect l="l" t="t" r="r" b="b"/>
              <a:pathLst>
                <a:path w="3839044" h="495527">
                  <a:moveTo>
                    <a:pt x="203200" y="0"/>
                  </a:moveTo>
                  <a:lnTo>
                    <a:pt x="3839044" y="0"/>
                  </a:lnTo>
                  <a:lnTo>
                    <a:pt x="3635844" y="495527"/>
                  </a:lnTo>
                  <a:lnTo>
                    <a:pt x="0" y="495527"/>
                  </a:lnTo>
                  <a:lnTo>
                    <a:pt x="203200" y="0"/>
                  </a:lnTo>
                  <a:close/>
                </a:path>
              </a:pathLst>
            </a:custGeom>
            <a:solidFill>
              <a:srgbClr val="BB0302"/>
            </a:solidFill>
          </p:spPr>
          <p:txBody>
            <a:bodyPr/>
            <a:lstStyle/>
            <a:p>
              <a:endParaRPr lang="en-US"/>
            </a:p>
          </p:txBody>
        </p:sp>
        <p:sp>
          <p:nvSpPr>
            <p:cNvPr id="18" name="TextBox 18"/>
            <p:cNvSpPr txBox="1"/>
            <p:nvPr/>
          </p:nvSpPr>
          <p:spPr>
            <a:xfrm>
              <a:off x="101600" y="-38100"/>
              <a:ext cx="3635844" cy="533627"/>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1138474" y="9101017"/>
            <a:ext cx="11794298" cy="772096"/>
            <a:chOff x="0" y="0"/>
            <a:chExt cx="8874876" cy="580980"/>
          </a:xfrm>
        </p:grpSpPr>
        <p:sp>
          <p:nvSpPr>
            <p:cNvPr id="20" name="Freeform 20"/>
            <p:cNvSpPr/>
            <p:nvPr/>
          </p:nvSpPr>
          <p:spPr>
            <a:xfrm>
              <a:off x="0" y="0"/>
              <a:ext cx="8874876" cy="580980"/>
            </a:xfrm>
            <a:custGeom>
              <a:avLst/>
              <a:gdLst/>
              <a:ahLst/>
              <a:cxnLst/>
              <a:rect l="l" t="t" r="r" b="b"/>
              <a:pathLst>
                <a:path w="8874876" h="580980">
                  <a:moveTo>
                    <a:pt x="203200" y="0"/>
                  </a:moveTo>
                  <a:lnTo>
                    <a:pt x="8874876" y="0"/>
                  </a:lnTo>
                  <a:lnTo>
                    <a:pt x="8671676" y="580980"/>
                  </a:lnTo>
                  <a:lnTo>
                    <a:pt x="0" y="580980"/>
                  </a:lnTo>
                  <a:lnTo>
                    <a:pt x="203200" y="0"/>
                  </a:lnTo>
                  <a:close/>
                </a:path>
              </a:pathLst>
            </a:custGeom>
            <a:solidFill>
              <a:srgbClr val="BB0302"/>
            </a:solidFill>
          </p:spPr>
          <p:txBody>
            <a:bodyPr/>
            <a:lstStyle/>
            <a:p>
              <a:endParaRPr lang="en-US"/>
            </a:p>
          </p:txBody>
        </p:sp>
        <p:sp>
          <p:nvSpPr>
            <p:cNvPr id="21" name="TextBox 21"/>
            <p:cNvSpPr txBox="1"/>
            <p:nvPr/>
          </p:nvSpPr>
          <p:spPr>
            <a:xfrm>
              <a:off x="101600" y="-38100"/>
              <a:ext cx="8671676" cy="619080"/>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22"/>
          <p:cNvSpPr txBox="1"/>
          <p:nvPr/>
        </p:nvSpPr>
        <p:spPr>
          <a:xfrm>
            <a:off x="1028700" y="1185803"/>
            <a:ext cx="5389789" cy="454024"/>
          </a:xfrm>
          <a:prstGeom prst="rect">
            <a:avLst/>
          </a:prstGeom>
        </p:spPr>
        <p:txBody>
          <a:bodyPr lIns="0" tIns="0" rIns="0" bIns="0" rtlCol="0" anchor="t">
            <a:spAutoFit/>
          </a:bodyPr>
          <a:lstStyle/>
          <a:p>
            <a:pPr>
              <a:lnSpc>
                <a:spcPts val="3228"/>
              </a:lnSpc>
              <a:spcBef>
                <a:spcPct val="0"/>
              </a:spcBef>
            </a:pPr>
            <a:r>
              <a:rPr lang="en-US" sz="2857">
                <a:solidFill>
                  <a:srgbClr val="BB0302"/>
                </a:solidFill>
                <a:latin typeface="Poppins Bold"/>
              </a:rPr>
              <a:t>CHAPTER 6</a:t>
            </a:r>
          </a:p>
        </p:txBody>
      </p:sp>
      <p:sp>
        <p:nvSpPr>
          <p:cNvPr id="23" name="TextBox 23"/>
          <p:cNvSpPr txBox="1"/>
          <p:nvPr/>
        </p:nvSpPr>
        <p:spPr>
          <a:xfrm>
            <a:off x="458300" y="9282625"/>
            <a:ext cx="9677453" cy="633328"/>
          </a:xfrm>
          <a:prstGeom prst="rect">
            <a:avLst/>
          </a:prstGeom>
        </p:spPr>
        <p:txBody>
          <a:bodyPr lIns="0" tIns="0" rIns="0" bIns="0" rtlCol="0" anchor="t">
            <a:spAutoFit/>
          </a:bodyPr>
          <a:lstStyle/>
          <a:p>
            <a:pPr>
              <a:lnSpc>
                <a:spcPts val="2313"/>
              </a:lnSpc>
            </a:pPr>
            <a:r>
              <a:rPr lang="en-US" sz="2047">
                <a:solidFill>
                  <a:srgbClr val="FFFFFF"/>
                </a:solidFill>
                <a:latin typeface="Poppins"/>
              </a:rPr>
              <a:t>The A.A. Service Manual combined with Twelve Concepts for World Service </a:t>
            </a:r>
          </a:p>
          <a:p>
            <a:pPr>
              <a:lnSpc>
                <a:spcPts val="1296"/>
              </a:lnSpc>
            </a:pPr>
            <a:endParaRPr lang="en-US" sz="2047">
              <a:solidFill>
                <a:srgbClr val="FFFFFF"/>
              </a:solidFill>
              <a:latin typeface="Poppins"/>
            </a:endParaRPr>
          </a:p>
          <a:p>
            <a:pPr>
              <a:lnSpc>
                <a:spcPts val="1296"/>
              </a:lnSpc>
              <a:spcBef>
                <a:spcPct val="0"/>
              </a:spcBef>
            </a:pPr>
            <a:endParaRPr lang="en-US" sz="2047">
              <a:solidFill>
                <a:srgbClr val="FFFFFF"/>
              </a:solidFill>
              <a:latin typeface="Poppins"/>
            </a:endParaRPr>
          </a:p>
        </p:txBody>
      </p:sp>
      <p:sp>
        <p:nvSpPr>
          <p:cNvPr id="24" name="AutoShape 24"/>
          <p:cNvSpPr/>
          <p:nvPr/>
        </p:nvSpPr>
        <p:spPr>
          <a:xfrm>
            <a:off x="1028700" y="6742197"/>
            <a:ext cx="4401956"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25" name="Group 25"/>
          <p:cNvGrpSpPr/>
          <p:nvPr/>
        </p:nvGrpSpPr>
        <p:grpSpPr>
          <a:xfrm rot="-2700000">
            <a:off x="14931337" y="3644815"/>
            <a:ext cx="4200278" cy="587967"/>
            <a:chOff x="0" y="0"/>
            <a:chExt cx="812800" cy="113778"/>
          </a:xfrm>
        </p:grpSpPr>
        <p:sp>
          <p:nvSpPr>
            <p:cNvPr id="26" name="Freeform 26"/>
            <p:cNvSpPr/>
            <p:nvPr/>
          </p:nvSpPr>
          <p:spPr>
            <a:xfrm>
              <a:off x="0" y="0"/>
              <a:ext cx="812800" cy="113778"/>
            </a:xfrm>
            <a:custGeom>
              <a:avLst/>
              <a:gdLst/>
              <a:ahLst/>
              <a:cxnLst/>
              <a:rect l="l" t="t" r="r" b="b"/>
              <a:pathLst>
                <a:path w="812800" h="113778">
                  <a:moveTo>
                    <a:pt x="0" y="0"/>
                  </a:moveTo>
                  <a:lnTo>
                    <a:pt x="812800" y="0"/>
                  </a:lnTo>
                  <a:lnTo>
                    <a:pt x="812800" y="113778"/>
                  </a:lnTo>
                  <a:lnTo>
                    <a:pt x="0" y="113778"/>
                  </a:lnTo>
                  <a:close/>
                </a:path>
              </a:pathLst>
            </a:custGeom>
            <a:solidFill>
              <a:srgbClr val="BB0302"/>
            </a:solidFill>
          </p:spPr>
          <p:txBody>
            <a:bodyPr/>
            <a:lstStyle/>
            <a:p>
              <a:endParaRPr lang="en-US"/>
            </a:p>
          </p:txBody>
        </p:sp>
        <p:sp>
          <p:nvSpPr>
            <p:cNvPr id="27" name="TextBox 27"/>
            <p:cNvSpPr txBox="1"/>
            <p:nvPr/>
          </p:nvSpPr>
          <p:spPr>
            <a:xfrm>
              <a:off x="0" y="-38100"/>
              <a:ext cx="812800" cy="151878"/>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444" b="-13444"/>
            </a:stretch>
          </a:blipFill>
        </p:spPr>
        <p:txBody>
          <a:bodyPr/>
          <a:lstStyle/>
          <a:p>
            <a:endParaRPr lang="en-US"/>
          </a:p>
        </p:txBody>
      </p:sp>
      <p:sp>
        <p:nvSpPr>
          <p:cNvPr id="3" name="Freeform 3"/>
          <p:cNvSpPr/>
          <p:nvPr/>
        </p:nvSpPr>
        <p:spPr>
          <a:xfrm>
            <a:off x="15141205" y="96329"/>
            <a:ext cx="5047171" cy="5047171"/>
          </a:xfrm>
          <a:custGeom>
            <a:avLst/>
            <a:gdLst/>
            <a:ahLst/>
            <a:cxnLst/>
            <a:rect l="l" t="t" r="r" b="b"/>
            <a:pathLst>
              <a:path w="5047171" h="5047171">
                <a:moveTo>
                  <a:pt x="0" y="0"/>
                </a:moveTo>
                <a:lnTo>
                  <a:pt x="5047171" y="0"/>
                </a:lnTo>
                <a:lnTo>
                  <a:pt x="5047171" y="5047171"/>
                </a:lnTo>
                <a:lnTo>
                  <a:pt x="0" y="5047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V="1">
            <a:off x="15141205" y="4996347"/>
            <a:ext cx="5290653" cy="5290653"/>
          </a:xfrm>
          <a:custGeom>
            <a:avLst/>
            <a:gdLst/>
            <a:ahLst/>
            <a:cxnLst/>
            <a:rect l="l" t="t" r="r" b="b"/>
            <a:pathLst>
              <a:path w="5290653" h="5290653">
                <a:moveTo>
                  <a:pt x="0" y="5290653"/>
                </a:moveTo>
                <a:lnTo>
                  <a:pt x="5290654" y="5290653"/>
                </a:lnTo>
                <a:lnTo>
                  <a:pt x="5290654" y="0"/>
                </a:lnTo>
                <a:lnTo>
                  <a:pt x="0" y="0"/>
                </a:lnTo>
                <a:lnTo>
                  <a:pt x="0" y="529065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1423598" y="2132830"/>
            <a:ext cx="6948249" cy="6013393"/>
          </a:xfrm>
          <a:custGeom>
            <a:avLst/>
            <a:gdLst/>
            <a:ahLst/>
            <a:cxnLst/>
            <a:rect l="l" t="t" r="r" b="b"/>
            <a:pathLst>
              <a:path w="6948249" h="6013393">
                <a:moveTo>
                  <a:pt x="0" y="0"/>
                </a:moveTo>
                <a:lnTo>
                  <a:pt x="6948249" y="0"/>
                </a:lnTo>
                <a:lnTo>
                  <a:pt x="6948249" y="6013393"/>
                </a:lnTo>
                <a:lnTo>
                  <a:pt x="0" y="60133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2186443" y="2176486"/>
            <a:ext cx="8738893" cy="5934027"/>
          </a:xfrm>
          <a:custGeom>
            <a:avLst/>
            <a:gdLst/>
            <a:ahLst/>
            <a:cxnLst/>
            <a:rect l="l" t="t" r="r" b="b"/>
            <a:pathLst>
              <a:path w="8738893" h="5934027">
                <a:moveTo>
                  <a:pt x="0" y="0"/>
                </a:moveTo>
                <a:lnTo>
                  <a:pt x="8738893" y="0"/>
                </a:lnTo>
                <a:lnTo>
                  <a:pt x="8738893" y="5934028"/>
                </a:lnTo>
                <a:lnTo>
                  <a:pt x="0" y="5934028"/>
                </a:lnTo>
                <a:lnTo>
                  <a:pt x="0" y="0"/>
                </a:lnTo>
                <a:close/>
              </a:path>
            </a:pathLst>
          </a:custGeom>
          <a:blipFill>
            <a:blip r:embed="rId7"/>
            <a:stretch>
              <a:fillRect l="-14355" t="-4774" b="-4908"/>
            </a:stretch>
          </a:blipFill>
        </p:spPr>
        <p:txBody>
          <a:bodyPr/>
          <a:lstStyle/>
          <a:p>
            <a:endParaRPr lang="en-US"/>
          </a:p>
        </p:txBody>
      </p:sp>
      <p:grpSp>
        <p:nvGrpSpPr>
          <p:cNvPr id="7" name="Group 7"/>
          <p:cNvGrpSpPr/>
          <p:nvPr/>
        </p:nvGrpSpPr>
        <p:grpSpPr>
          <a:xfrm rot="-1049686">
            <a:off x="8330394" y="6567352"/>
            <a:ext cx="3969659" cy="968893"/>
            <a:chOff x="0" y="0"/>
            <a:chExt cx="2101015" cy="512805"/>
          </a:xfrm>
        </p:grpSpPr>
        <p:sp>
          <p:nvSpPr>
            <p:cNvPr id="8" name="Freeform 8"/>
            <p:cNvSpPr/>
            <p:nvPr/>
          </p:nvSpPr>
          <p:spPr>
            <a:xfrm>
              <a:off x="0" y="0"/>
              <a:ext cx="2101016" cy="512805"/>
            </a:xfrm>
            <a:custGeom>
              <a:avLst/>
              <a:gdLst/>
              <a:ahLst/>
              <a:cxnLst/>
              <a:rect l="l" t="t" r="r" b="b"/>
              <a:pathLst>
                <a:path w="2101016" h="512805">
                  <a:moveTo>
                    <a:pt x="2101016" y="256402"/>
                  </a:moveTo>
                  <a:lnTo>
                    <a:pt x="1694616" y="0"/>
                  </a:lnTo>
                  <a:lnTo>
                    <a:pt x="1694616" y="203200"/>
                  </a:lnTo>
                  <a:lnTo>
                    <a:pt x="0" y="203200"/>
                  </a:lnTo>
                  <a:lnTo>
                    <a:pt x="0" y="309605"/>
                  </a:lnTo>
                  <a:lnTo>
                    <a:pt x="1694616" y="309605"/>
                  </a:lnTo>
                  <a:lnTo>
                    <a:pt x="1694616" y="512805"/>
                  </a:lnTo>
                  <a:lnTo>
                    <a:pt x="2101016" y="256402"/>
                  </a:lnTo>
                  <a:close/>
                </a:path>
              </a:pathLst>
            </a:custGeom>
            <a:solidFill>
              <a:srgbClr val="BB0302"/>
            </a:solidFill>
          </p:spPr>
          <p:txBody>
            <a:bodyPr/>
            <a:lstStyle/>
            <a:p>
              <a:endParaRPr lang="en-US"/>
            </a:p>
          </p:txBody>
        </p:sp>
        <p:sp>
          <p:nvSpPr>
            <p:cNvPr id="9" name="TextBox 9"/>
            <p:cNvSpPr txBox="1"/>
            <p:nvPr/>
          </p:nvSpPr>
          <p:spPr>
            <a:xfrm>
              <a:off x="0" y="174625"/>
              <a:ext cx="1999415" cy="134980"/>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286882" y="5743019"/>
            <a:ext cx="8278150" cy="4139075"/>
            <a:chOff x="0" y="0"/>
            <a:chExt cx="812800" cy="406400"/>
          </a:xfrm>
        </p:grpSpPr>
        <p:sp>
          <p:nvSpPr>
            <p:cNvPr id="11" name="Freeform 11"/>
            <p:cNvSpPr/>
            <p:nvPr/>
          </p:nvSpPr>
          <p:spPr>
            <a:xfrm>
              <a:off x="0" y="0"/>
              <a:ext cx="812800" cy="406400"/>
            </a:xfrm>
            <a:custGeom>
              <a:avLst/>
              <a:gdLst/>
              <a:ahLst/>
              <a:cxnLst/>
              <a:rect l="l" t="t" r="r" b="b"/>
              <a:pathLst>
                <a:path w="812800" h="406400">
                  <a:moveTo>
                    <a:pt x="812800" y="0"/>
                  </a:moveTo>
                  <a:lnTo>
                    <a:pt x="0" y="0"/>
                  </a:lnTo>
                  <a:lnTo>
                    <a:pt x="101600" y="203200"/>
                  </a:lnTo>
                  <a:lnTo>
                    <a:pt x="0" y="406400"/>
                  </a:lnTo>
                  <a:lnTo>
                    <a:pt x="812800" y="406400"/>
                  </a:lnTo>
                  <a:lnTo>
                    <a:pt x="711200" y="203200"/>
                  </a:lnTo>
                  <a:lnTo>
                    <a:pt x="812800" y="0"/>
                  </a:lnTo>
                  <a:close/>
                </a:path>
              </a:pathLst>
            </a:custGeom>
            <a:solidFill>
              <a:srgbClr val="BB0302"/>
            </a:solidFill>
          </p:spPr>
          <p:txBody>
            <a:bodyPr/>
            <a:lstStyle/>
            <a:p>
              <a:endParaRPr lang="en-US"/>
            </a:p>
          </p:txBody>
        </p:sp>
        <p:sp>
          <p:nvSpPr>
            <p:cNvPr id="12" name="TextBox 12"/>
            <p:cNvSpPr txBox="1"/>
            <p:nvPr/>
          </p:nvSpPr>
          <p:spPr>
            <a:xfrm>
              <a:off x="88900" y="-47625"/>
              <a:ext cx="635000" cy="454025"/>
            </a:xfrm>
            <a:prstGeom prst="rect">
              <a:avLst/>
            </a:prstGeom>
          </p:spPr>
          <p:txBody>
            <a:bodyPr lIns="50800" tIns="50800" rIns="50800" bIns="50800" rtlCol="0" anchor="ctr"/>
            <a:lstStyle/>
            <a:p>
              <a:pPr algn="ctr">
                <a:lnSpc>
                  <a:spcPts val="3499"/>
                </a:lnSpc>
              </a:pPr>
              <a:r>
                <a:rPr lang="en-US" sz="2499">
                  <a:solidFill>
                    <a:srgbClr val="FFFFFF"/>
                  </a:solidFill>
                  <a:latin typeface="Canva Sans 1 Bold"/>
                </a:rPr>
                <a:t>Concept II (Long Form)</a:t>
              </a:r>
            </a:p>
            <a:p>
              <a:pPr algn="ctr">
                <a:lnSpc>
                  <a:spcPts val="2659"/>
                </a:lnSpc>
              </a:pPr>
              <a:r>
                <a:rPr lang="en-US" sz="1899">
                  <a:solidFill>
                    <a:srgbClr val="FFFFFF"/>
                  </a:solidFill>
                  <a:latin typeface="Canva Sans 1"/>
                </a:rPr>
                <a:t>When in 1955, the A.A. groups confirmed the permanent charter for their General Service Conference, they therby delegated  to the Conference complete authority for the active maintenance of our world services and therby made the Conference - excepting for any change in the Twelve Traditions or in Article 12 of the Conference Charter - </a:t>
              </a:r>
              <a:r>
                <a:rPr lang="en-US" sz="1899">
                  <a:solidFill>
                    <a:srgbClr val="FFFFFF"/>
                  </a:solidFill>
                  <a:latin typeface="Canva Sans 1 Bold"/>
                </a:rPr>
                <a:t>the actual voice and effective conscience of our whole society</a:t>
              </a:r>
              <a:r>
                <a:rPr lang="en-US" sz="1899">
                  <a:solidFill>
                    <a:srgbClr val="FFFFFF"/>
                  </a:solidFill>
                  <a:latin typeface="Canva Sans 1"/>
                </a:rPr>
                <a:t>. </a:t>
              </a:r>
            </a:p>
          </p:txBody>
        </p:sp>
      </p:grpSp>
      <p:sp>
        <p:nvSpPr>
          <p:cNvPr id="13" name="TextBox 13"/>
          <p:cNvSpPr txBox="1"/>
          <p:nvPr/>
        </p:nvSpPr>
        <p:spPr>
          <a:xfrm>
            <a:off x="419994" y="1590247"/>
            <a:ext cx="10011926" cy="3293070"/>
          </a:xfrm>
          <a:prstGeom prst="rect">
            <a:avLst/>
          </a:prstGeom>
        </p:spPr>
        <p:txBody>
          <a:bodyPr lIns="0" tIns="0" rIns="0" bIns="0" rtlCol="0" anchor="t">
            <a:spAutoFit/>
          </a:bodyPr>
          <a:lstStyle/>
          <a:p>
            <a:pPr marL="599466" lvl="1" indent="-299733" algn="just">
              <a:lnSpc>
                <a:spcPts val="3887"/>
              </a:lnSpc>
              <a:buFont typeface="Arial"/>
              <a:buChar char="•"/>
            </a:pPr>
            <a:r>
              <a:rPr lang="en-US" sz="2776">
                <a:solidFill>
                  <a:srgbClr val="000000"/>
                </a:solidFill>
                <a:latin typeface="Poppins Medium"/>
              </a:rPr>
              <a:t>Tradition Two and Concept II</a:t>
            </a:r>
          </a:p>
          <a:p>
            <a:pPr marL="577876" lvl="1" indent="-288938" algn="just">
              <a:lnSpc>
                <a:spcPts val="3747"/>
              </a:lnSpc>
              <a:buFont typeface="Arial"/>
              <a:buChar char="•"/>
            </a:pPr>
            <a:r>
              <a:rPr lang="en-US" sz="2676">
                <a:solidFill>
                  <a:srgbClr val="000000"/>
                </a:solidFill>
                <a:latin typeface="Poppins Medium"/>
              </a:rPr>
              <a:t>Week long annual meeting held in New York</a:t>
            </a:r>
          </a:p>
          <a:p>
            <a:pPr marL="577876" lvl="1" indent="-288938" algn="just">
              <a:lnSpc>
                <a:spcPts val="3747"/>
              </a:lnSpc>
              <a:buFont typeface="Arial"/>
              <a:buChar char="•"/>
            </a:pPr>
            <a:r>
              <a:rPr lang="en-US" sz="2676">
                <a:solidFill>
                  <a:srgbClr val="000000"/>
                </a:solidFill>
                <a:latin typeface="Poppins Medium"/>
              </a:rPr>
              <a:t>The Conference is the vehicle which gives the A.A. Groups ultimate authority through their Area Delegates</a:t>
            </a:r>
          </a:p>
          <a:p>
            <a:pPr marL="577876" lvl="1" indent="-288938" algn="just">
              <a:lnSpc>
                <a:spcPts val="3747"/>
              </a:lnSpc>
              <a:buFont typeface="Arial"/>
              <a:buChar char="•"/>
            </a:pPr>
            <a:r>
              <a:rPr lang="en-US" sz="2676">
                <a:solidFill>
                  <a:srgbClr val="000000"/>
                </a:solidFill>
                <a:latin typeface="Poppins Medium"/>
              </a:rPr>
              <a:t>1951 - First experimental GSC (the first five were tests)</a:t>
            </a:r>
          </a:p>
          <a:p>
            <a:pPr marL="577876" lvl="1" indent="-288938" algn="just">
              <a:lnSpc>
                <a:spcPts val="3747"/>
              </a:lnSpc>
              <a:buFont typeface="Arial"/>
              <a:buChar char="•"/>
            </a:pPr>
            <a:r>
              <a:rPr lang="en-US" sz="2676">
                <a:solidFill>
                  <a:srgbClr val="000000"/>
                </a:solidFill>
                <a:latin typeface="Poppins Medium"/>
              </a:rPr>
              <a:t>1955 - GSC Conference Charter created (p.115)</a:t>
            </a:r>
          </a:p>
        </p:txBody>
      </p:sp>
      <p:sp>
        <p:nvSpPr>
          <p:cNvPr id="14" name="TextBox 14"/>
          <p:cNvSpPr txBox="1"/>
          <p:nvPr/>
        </p:nvSpPr>
        <p:spPr>
          <a:xfrm>
            <a:off x="3529338" y="90065"/>
            <a:ext cx="10804398" cy="1107439"/>
          </a:xfrm>
          <a:prstGeom prst="rect">
            <a:avLst/>
          </a:prstGeom>
        </p:spPr>
        <p:txBody>
          <a:bodyPr lIns="0" tIns="0" rIns="0" bIns="0" rtlCol="0" anchor="t">
            <a:spAutoFit/>
          </a:bodyPr>
          <a:lstStyle/>
          <a:p>
            <a:pPr>
              <a:lnSpc>
                <a:spcPts val="8619"/>
              </a:lnSpc>
              <a:spcBef>
                <a:spcPct val="0"/>
              </a:spcBef>
            </a:pPr>
            <a:r>
              <a:rPr lang="en-US" sz="6157">
                <a:solidFill>
                  <a:srgbClr val="000000"/>
                </a:solidFill>
                <a:latin typeface="Poppins Ultra-Bold"/>
              </a:rPr>
              <a:t>WHAT IS THE CONFERENCE?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444" b="-13444"/>
            </a:stretch>
          </a:blipFill>
        </p:spPr>
        <p:txBody>
          <a:bodyPr/>
          <a:lstStyle/>
          <a:p>
            <a:endParaRPr lang="en-US"/>
          </a:p>
        </p:txBody>
      </p:sp>
      <p:grpSp>
        <p:nvGrpSpPr>
          <p:cNvPr id="3" name="Group 3"/>
          <p:cNvGrpSpPr/>
          <p:nvPr/>
        </p:nvGrpSpPr>
        <p:grpSpPr>
          <a:xfrm>
            <a:off x="11367805" y="1768264"/>
            <a:ext cx="8015362" cy="7623403"/>
            <a:chOff x="0" y="0"/>
            <a:chExt cx="10687149" cy="10164538"/>
          </a:xfrm>
        </p:grpSpPr>
        <p:pic>
          <p:nvPicPr>
            <p:cNvPr id="4" name="Picture 4"/>
            <p:cNvPicPr>
              <a:picLocks noChangeAspect="1"/>
            </p:cNvPicPr>
            <p:nvPr/>
          </p:nvPicPr>
          <p:blipFill>
            <a:blip r:embed="rId3"/>
            <a:srcRect t="1437" b="1437"/>
            <a:stretch>
              <a:fillRect/>
            </a:stretch>
          </p:blipFill>
          <p:spPr>
            <a:xfrm>
              <a:off x="0" y="0"/>
              <a:ext cx="10687149" cy="10164538"/>
            </a:xfrm>
            <a:prstGeom prst="rect">
              <a:avLst/>
            </a:prstGeom>
          </p:spPr>
        </p:pic>
      </p:grpSp>
      <p:grpSp>
        <p:nvGrpSpPr>
          <p:cNvPr id="5" name="Group 5"/>
          <p:cNvGrpSpPr/>
          <p:nvPr/>
        </p:nvGrpSpPr>
        <p:grpSpPr>
          <a:xfrm>
            <a:off x="0" y="3600450"/>
            <a:ext cx="12844401" cy="4643647"/>
            <a:chOff x="0" y="0"/>
            <a:chExt cx="3382888" cy="1223018"/>
          </a:xfrm>
        </p:grpSpPr>
        <p:sp>
          <p:nvSpPr>
            <p:cNvPr id="6" name="Freeform 6"/>
            <p:cNvSpPr/>
            <p:nvPr/>
          </p:nvSpPr>
          <p:spPr>
            <a:xfrm>
              <a:off x="0" y="0"/>
              <a:ext cx="3382888" cy="1223018"/>
            </a:xfrm>
            <a:custGeom>
              <a:avLst/>
              <a:gdLst/>
              <a:ahLst/>
              <a:cxnLst/>
              <a:rect l="l" t="t" r="r" b="b"/>
              <a:pathLst>
                <a:path w="3382888" h="1223018">
                  <a:moveTo>
                    <a:pt x="0" y="0"/>
                  </a:moveTo>
                  <a:lnTo>
                    <a:pt x="3382888" y="0"/>
                  </a:lnTo>
                  <a:lnTo>
                    <a:pt x="3382888" y="1223018"/>
                  </a:lnTo>
                  <a:lnTo>
                    <a:pt x="0" y="1223018"/>
                  </a:lnTo>
                  <a:close/>
                </a:path>
              </a:pathLst>
            </a:custGeom>
            <a:solidFill>
              <a:srgbClr val="BB0302"/>
            </a:solidFill>
          </p:spPr>
          <p:txBody>
            <a:bodyPr/>
            <a:lstStyle/>
            <a:p>
              <a:endParaRPr lang="en-US"/>
            </a:p>
          </p:txBody>
        </p:sp>
        <p:sp>
          <p:nvSpPr>
            <p:cNvPr id="7" name="TextBox 7"/>
            <p:cNvSpPr txBox="1"/>
            <p:nvPr/>
          </p:nvSpPr>
          <p:spPr>
            <a:xfrm>
              <a:off x="0" y="-38100"/>
              <a:ext cx="3382888" cy="126111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543721" y="3590925"/>
            <a:ext cx="300680" cy="4643647"/>
            <a:chOff x="0" y="0"/>
            <a:chExt cx="79192" cy="1223018"/>
          </a:xfrm>
        </p:grpSpPr>
        <p:sp>
          <p:nvSpPr>
            <p:cNvPr id="9" name="Freeform 9"/>
            <p:cNvSpPr/>
            <p:nvPr/>
          </p:nvSpPr>
          <p:spPr>
            <a:xfrm>
              <a:off x="0" y="0"/>
              <a:ext cx="79192" cy="1223018"/>
            </a:xfrm>
            <a:custGeom>
              <a:avLst/>
              <a:gdLst/>
              <a:ahLst/>
              <a:cxnLst/>
              <a:rect l="l" t="t" r="r" b="b"/>
              <a:pathLst>
                <a:path w="79192" h="1223018">
                  <a:moveTo>
                    <a:pt x="0" y="0"/>
                  </a:moveTo>
                  <a:lnTo>
                    <a:pt x="79192" y="0"/>
                  </a:lnTo>
                  <a:lnTo>
                    <a:pt x="79192" y="1223018"/>
                  </a:lnTo>
                  <a:lnTo>
                    <a:pt x="0" y="1223018"/>
                  </a:lnTo>
                  <a:close/>
                </a:path>
              </a:pathLst>
            </a:custGeom>
            <a:solidFill>
              <a:srgbClr val="000000"/>
            </a:solidFill>
          </p:spPr>
          <p:txBody>
            <a:bodyPr/>
            <a:lstStyle/>
            <a:p>
              <a:endParaRPr lang="en-US"/>
            </a:p>
          </p:txBody>
        </p:sp>
        <p:sp>
          <p:nvSpPr>
            <p:cNvPr id="10" name="TextBox 10"/>
            <p:cNvSpPr txBox="1"/>
            <p:nvPr/>
          </p:nvSpPr>
          <p:spPr>
            <a:xfrm>
              <a:off x="0" y="-38100"/>
              <a:ext cx="79192" cy="1261118"/>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200817" y="8234572"/>
            <a:ext cx="12996801" cy="2011199"/>
            <a:chOff x="0" y="0"/>
            <a:chExt cx="3423026" cy="529698"/>
          </a:xfrm>
        </p:grpSpPr>
        <p:sp>
          <p:nvSpPr>
            <p:cNvPr id="12" name="Freeform 12"/>
            <p:cNvSpPr/>
            <p:nvPr/>
          </p:nvSpPr>
          <p:spPr>
            <a:xfrm>
              <a:off x="0" y="0"/>
              <a:ext cx="3423026" cy="529698"/>
            </a:xfrm>
            <a:custGeom>
              <a:avLst/>
              <a:gdLst/>
              <a:ahLst/>
              <a:cxnLst/>
              <a:rect l="l" t="t" r="r" b="b"/>
              <a:pathLst>
                <a:path w="3423026" h="529698">
                  <a:moveTo>
                    <a:pt x="0" y="0"/>
                  </a:moveTo>
                  <a:lnTo>
                    <a:pt x="3423026" y="0"/>
                  </a:lnTo>
                  <a:lnTo>
                    <a:pt x="3423026" y="529698"/>
                  </a:lnTo>
                  <a:lnTo>
                    <a:pt x="0" y="529698"/>
                  </a:lnTo>
                  <a:close/>
                </a:path>
              </a:pathLst>
            </a:custGeom>
            <a:solidFill>
              <a:srgbClr val="BB0302"/>
            </a:solidFill>
          </p:spPr>
          <p:txBody>
            <a:bodyPr/>
            <a:lstStyle/>
            <a:p>
              <a:endParaRPr lang="en-US"/>
            </a:p>
          </p:txBody>
        </p:sp>
        <p:sp>
          <p:nvSpPr>
            <p:cNvPr id="13" name="TextBox 13"/>
            <p:cNvSpPr txBox="1"/>
            <p:nvPr/>
          </p:nvSpPr>
          <p:spPr>
            <a:xfrm>
              <a:off x="0" y="-38100"/>
              <a:ext cx="3423026" cy="56779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3922684" y="8584480"/>
            <a:ext cx="11553066" cy="1347640"/>
          </a:xfrm>
          <a:custGeom>
            <a:avLst/>
            <a:gdLst/>
            <a:ahLst/>
            <a:cxnLst/>
            <a:rect l="l" t="t" r="r" b="b"/>
            <a:pathLst>
              <a:path w="11553066" h="1347640">
                <a:moveTo>
                  <a:pt x="0" y="0"/>
                </a:moveTo>
                <a:lnTo>
                  <a:pt x="11553066" y="0"/>
                </a:lnTo>
                <a:lnTo>
                  <a:pt x="11553066" y="1347640"/>
                </a:lnTo>
                <a:lnTo>
                  <a:pt x="0" y="1347640"/>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157314" y="3741048"/>
            <a:ext cx="10210491" cy="3743325"/>
          </a:xfrm>
          <a:prstGeom prst="rect">
            <a:avLst/>
          </a:prstGeom>
        </p:spPr>
        <p:txBody>
          <a:bodyPr lIns="0" tIns="0" rIns="0" bIns="0" rtlCol="0" anchor="t">
            <a:spAutoFit/>
          </a:bodyPr>
          <a:lstStyle/>
          <a:p>
            <a:pPr algn="ctr">
              <a:lnSpc>
                <a:spcPts val="4200"/>
              </a:lnSpc>
            </a:pPr>
            <a:r>
              <a:rPr lang="en-US" sz="3000">
                <a:solidFill>
                  <a:srgbClr val="FFFFFF"/>
                </a:solidFill>
                <a:latin typeface="Poppins Medium"/>
              </a:rPr>
              <a:t>See Appendix K, p.115 in current A.A. Service Manual</a:t>
            </a:r>
          </a:p>
          <a:p>
            <a:pPr algn="just">
              <a:lnSpc>
                <a:spcPts val="4200"/>
              </a:lnSpc>
            </a:pPr>
            <a:endParaRPr lang="en-US" sz="3000">
              <a:solidFill>
                <a:srgbClr val="FFFFFF"/>
              </a:solidFill>
              <a:latin typeface="Poppins Medium"/>
            </a:endParaRPr>
          </a:p>
          <a:p>
            <a:pPr algn="ctr">
              <a:lnSpc>
                <a:spcPts val="4200"/>
              </a:lnSpc>
            </a:pPr>
            <a:r>
              <a:rPr lang="en-US" sz="3000">
                <a:solidFill>
                  <a:srgbClr val="FFFFFF"/>
                </a:solidFill>
                <a:latin typeface="Poppins Medium"/>
              </a:rPr>
              <a:t>Purpose of the GSC: </a:t>
            </a:r>
          </a:p>
          <a:p>
            <a:pPr algn="ctr">
              <a:lnSpc>
                <a:spcPts val="4200"/>
              </a:lnSpc>
              <a:spcBef>
                <a:spcPct val="0"/>
              </a:spcBef>
            </a:pPr>
            <a:r>
              <a:rPr lang="en-US" sz="3000">
                <a:solidFill>
                  <a:srgbClr val="FFFFFF"/>
                </a:solidFill>
                <a:latin typeface="Poppins Medium Italics"/>
              </a:rPr>
              <a:t>“...Guardian of the World Services and of the Twelve Traditions of Alcoholics Anonymous. The Conference shall be a service body only; never a government for Alcoholics Anonymous” (Orig. Conf. Charter)</a:t>
            </a:r>
          </a:p>
        </p:txBody>
      </p:sp>
      <p:sp>
        <p:nvSpPr>
          <p:cNvPr id="16" name="TextBox 16"/>
          <p:cNvSpPr txBox="1"/>
          <p:nvPr/>
        </p:nvSpPr>
        <p:spPr>
          <a:xfrm>
            <a:off x="1028700" y="971550"/>
            <a:ext cx="11815701" cy="1924050"/>
          </a:xfrm>
          <a:prstGeom prst="rect">
            <a:avLst/>
          </a:prstGeom>
        </p:spPr>
        <p:txBody>
          <a:bodyPr lIns="0" tIns="0" rIns="0" bIns="0" rtlCol="0" anchor="t">
            <a:spAutoFit/>
          </a:bodyPr>
          <a:lstStyle/>
          <a:p>
            <a:pPr>
              <a:lnSpc>
                <a:spcPts val="7388"/>
              </a:lnSpc>
            </a:pPr>
            <a:r>
              <a:rPr lang="en-US" sz="6157">
                <a:solidFill>
                  <a:srgbClr val="000000"/>
                </a:solidFill>
                <a:latin typeface="Poppins Ultra-Bold"/>
              </a:rPr>
              <a:t>ORIGINAL CONFERENCE CHARTER - 1955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444" b="-13444"/>
            </a:stretch>
          </a:blipFill>
        </p:spPr>
        <p:txBody>
          <a:bodyPr/>
          <a:lstStyle/>
          <a:p>
            <a:endParaRPr lang="en-US"/>
          </a:p>
        </p:txBody>
      </p:sp>
      <p:grpSp>
        <p:nvGrpSpPr>
          <p:cNvPr id="3" name="Group 3"/>
          <p:cNvGrpSpPr/>
          <p:nvPr/>
        </p:nvGrpSpPr>
        <p:grpSpPr>
          <a:xfrm>
            <a:off x="13251619" y="1331798"/>
            <a:ext cx="8015362" cy="7623403"/>
            <a:chOff x="0" y="0"/>
            <a:chExt cx="10687149" cy="10164538"/>
          </a:xfrm>
        </p:grpSpPr>
        <p:pic>
          <p:nvPicPr>
            <p:cNvPr id="4" name="Picture 4"/>
            <p:cNvPicPr>
              <a:picLocks noChangeAspect="1"/>
            </p:cNvPicPr>
            <p:nvPr/>
          </p:nvPicPr>
          <p:blipFill>
            <a:blip r:embed="rId3"/>
            <a:srcRect l="10571" r="10571"/>
            <a:stretch>
              <a:fillRect/>
            </a:stretch>
          </p:blipFill>
          <p:spPr>
            <a:xfrm>
              <a:off x="0" y="0"/>
              <a:ext cx="10687149" cy="10164538"/>
            </a:xfrm>
            <a:prstGeom prst="rect">
              <a:avLst/>
            </a:prstGeom>
          </p:spPr>
        </p:pic>
      </p:grpSp>
      <p:grpSp>
        <p:nvGrpSpPr>
          <p:cNvPr id="5" name="Group 5"/>
          <p:cNvGrpSpPr/>
          <p:nvPr/>
        </p:nvGrpSpPr>
        <p:grpSpPr>
          <a:xfrm>
            <a:off x="0" y="3600450"/>
            <a:ext cx="12844401" cy="4643647"/>
            <a:chOff x="0" y="0"/>
            <a:chExt cx="3382888" cy="1223018"/>
          </a:xfrm>
        </p:grpSpPr>
        <p:sp>
          <p:nvSpPr>
            <p:cNvPr id="6" name="Freeform 6"/>
            <p:cNvSpPr/>
            <p:nvPr/>
          </p:nvSpPr>
          <p:spPr>
            <a:xfrm>
              <a:off x="0" y="0"/>
              <a:ext cx="3382888" cy="1223018"/>
            </a:xfrm>
            <a:custGeom>
              <a:avLst/>
              <a:gdLst/>
              <a:ahLst/>
              <a:cxnLst/>
              <a:rect l="l" t="t" r="r" b="b"/>
              <a:pathLst>
                <a:path w="3382888" h="1223018">
                  <a:moveTo>
                    <a:pt x="0" y="0"/>
                  </a:moveTo>
                  <a:lnTo>
                    <a:pt x="3382888" y="0"/>
                  </a:lnTo>
                  <a:lnTo>
                    <a:pt x="3382888" y="1223018"/>
                  </a:lnTo>
                  <a:lnTo>
                    <a:pt x="0" y="1223018"/>
                  </a:lnTo>
                  <a:close/>
                </a:path>
              </a:pathLst>
            </a:custGeom>
            <a:solidFill>
              <a:srgbClr val="BB0302"/>
            </a:solidFill>
          </p:spPr>
          <p:txBody>
            <a:bodyPr/>
            <a:lstStyle/>
            <a:p>
              <a:endParaRPr lang="en-US"/>
            </a:p>
          </p:txBody>
        </p:sp>
        <p:sp>
          <p:nvSpPr>
            <p:cNvPr id="7" name="TextBox 7"/>
            <p:cNvSpPr txBox="1"/>
            <p:nvPr/>
          </p:nvSpPr>
          <p:spPr>
            <a:xfrm>
              <a:off x="0" y="-38100"/>
              <a:ext cx="3382888" cy="126111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543721" y="3590925"/>
            <a:ext cx="300680" cy="4643647"/>
            <a:chOff x="0" y="0"/>
            <a:chExt cx="79192" cy="1223018"/>
          </a:xfrm>
        </p:grpSpPr>
        <p:sp>
          <p:nvSpPr>
            <p:cNvPr id="9" name="Freeform 9"/>
            <p:cNvSpPr/>
            <p:nvPr/>
          </p:nvSpPr>
          <p:spPr>
            <a:xfrm>
              <a:off x="0" y="0"/>
              <a:ext cx="79192" cy="1223018"/>
            </a:xfrm>
            <a:custGeom>
              <a:avLst/>
              <a:gdLst/>
              <a:ahLst/>
              <a:cxnLst/>
              <a:rect l="l" t="t" r="r" b="b"/>
              <a:pathLst>
                <a:path w="79192" h="1223018">
                  <a:moveTo>
                    <a:pt x="0" y="0"/>
                  </a:moveTo>
                  <a:lnTo>
                    <a:pt x="79192" y="0"/>
                  </a:lnTo>
                  <a:lnTo>
                    <a:pt x="79192" y="1223018"/>
                  </a:lnTo>
                  <a:lnTo>
                    <a:pt x="0" y="1223018"/>
                  </a:lnTo>
                  <a:close/>
                </a:path>
              </a:pathLst>
            </a:custGeom>
            <a:solidFill>
              <a:srgbClr val="000000"/>
            </a:solidFill>
          </p:spPr>
          <p:txBody>
            <a:bodyPr/>
            <a:lstStyle/>
            <a:p>
              <a:endParaRPr lang="en-US"/>
            </a:p>
          </p:txBody>
        </p:sp>
        <p:sp>
          <p:nvSpPr>
            <p:cNvPr id="10" name="TextBox 10"/>
            <p:cNvSpPr txBox="1"/>
            <p:nvPr/>
          </p:nvSpPr>
          <p:spPr>
            <a:xfrm>
              <a:off x="0" y="-38100"/>
              <a:ext cx="79192" cy="126111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28700" y="3966068"/>
            <a:ext cx="10210491" cy="2676525"/>
          </a:xfrm>
          <a:prstGeom prst="rect">
            <a:avLst/>
          </a:prstGeom>
        </p:spPr>
        <p:txBody>
          <a:bodyPr lIns="0" tIns="0" rIns="0" bIns="0" rtlCol="0" anchor="t">
            <a:spAutoFit/>
          </a:bodyPr>
          <a:lstStyle/>
          <a:p>
            <a:pPr marL="647700" lvl="1" indent="-323850" algn="just">
              <a:lnSpc>
                <a:spcPts val="4200"/>
              </a:lnSpc>
              <a:buFont typeface="Arial"/>
              <a:buChar char="•"/>
            </a:pPr>
            <a:r>
              <a:rPr lang="en-US" sz="3000">
                <a:solidFill>
                  <a:srgbClr val="FFFFFF"/>
                </a:solidFill>
                <a:latin typeface="Poppins Medium"/>
              </a:rPr>
              <a:t>Delegates serve for two years</a:t>
            </a:r>
          </a:p>
          <a:p>
            <a:pPr marL="647700" lvl="1" indent="-323850" algn="just">
              <a:lnSpc>
                <a:spcPts val="4200"/>
              </a:lnSpc>
              <a:buFont typeface="Arial"/>
              <a:buChar char="•"/>
            </a:pPr>
            <a:r>
              <a:rPr lang="en-US" sz="3000">
                <a:solidFill>
                  <a:srgbClr val="FFFFFF"/>
                </a:solidFill>
                <a:latin typeface="Poppins Medium"/>
              </a:rPr>
              <a:t>First panel was in 1951</a:t>
            </a:r>
          </a:p>
          <a:p>
            <a:pPr marL="647700" lvl="1" indent="-323850" algn="just">
              <a:lnSpc>
                <a:spcPts val="4200"/>
              </a:lnSpc>
              <a:buFont typeface="Arial"/>
              <a:buChar char="•"/>
            </a:pPr>
            <a:r>
              <a:rPr lang="en-US" sz="3000">
                <a:solidFill>
                  <a:srgbClr val="FFFFFF"/>
                </a:solidFill>
                <a:latin typeface="Poppins Medium"/>
              </a:rPr>
              <a:t>Each Area is either even or odd </a:t>
            </a:r>
          </a:p>
          <a:p>
            <a:pPr marL="647700" lvl="1" indent="-323850" algn="just">
              <a:lnSpc>
                <a:spcPts val="4200"/>
              </a:lnSpc>
              <a:buFont typeface="Arial"/>
              <a:buChar char="•"/>
            </a:pPr>
            <a:r>
              <a:rPr lang="en-US" sz="3000">
                <a:solidFill>
                  <a:srgbClr val="FFFFFF"/>
                </a:solidFill>
                <a:latin typeface="Poppins Medium"/>
              </a:rPr>
              <a:t>Staggered Panels so that each Conference does not have all one year Delegates</a:t>
            </a:r>
          </a:p>
        </p:txBody>
      </p:sp>
      <p:sp>
        <p:nvSpPr>
          <p:cNvPr id="12" name="TextBox 12"/>
          <p:cNvSpPr txBox="1"/>
          <p:nvPr/>
        </p:nvSpPr>
        <p:spPr>
          <a:xfrm>
            <a:off x="1028700" y="971550"/>
            <a:ext cx="11815701" cy="990600"/>
          </a:xfrm>
          <a:prstGeom prst="rect">
            <a:avLst/>
          </a:prstGeom>
        </p:spPr>
        <p:txBody>
          <a:bodyPr lIns="0" tIns="0" rIns="0" bIns="0" rtlCol="0" anchor="t">
            <a:spAutoFit/>
          </a:bodyPr>
          <a:lstStyle/>
          <a:p>
            <a:pPr>
              <a:lnSpc>
                <a:spcPts val="7388"/>
              </a:lnSpc>
            </a:pPr>
            <a:r>
              <a:rPr lang="en-US" sz="6157">
                <a:solidFill>
                  <a:srgbClr val="000000"/>
                </a:solidFill>
                <a:latin typeface="Poppins Ultra-Bold"/>
              </a:rPr>
              <a:t>WHAT IS A PANEL? PANEL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444" b="-13444"/>
            </a:stretch>
          </a:blipFill>
        </p:spPr>
        <p:txBody>
          <a:bodyPr/>
          <a:lstStyle/>
          <a:p>
            <a:endParaRPr lang="en-US"/>
          </a:p>
        </p:txBody>
      </p:sp>
      <p:grpSp>
        <p:nvGrpSpPr>
          <p:cNvPr id="3" name="Group 3"/>
          <p:cNvGrpSpPr/>
          <p:nvPr/>
        </p:nvGrpSpPr>
        <p:grpSpPr>
          <a:xfrm>
            <a:off x="1028700" y="3435163"/>
            <a:ext cx="3593208" cy="3086100"/>
            <a:chOff x="0" y="0"/>
            <a:chExt cx="946359" cy="812800"/>
          </a:xfrm>
        </p:grpSpPr>
        <p:sp>
          <p:nvSpPr>
            <p:cNvPr id="4" name="Freeform 4"/>
            <p:cNvSpPr/>
            <p:nvPr/>
          </p:nvSpPr>
          <p:spPr>
            <a:xfrm>
              <a:off x="0" y="0"/>
              <a:ext cx="946359" cy="812800"/>
            </a:xfrm>
            <a:custGeom>
              <a:avLst/>
              <a:gdLst/>
              <a:ahLst/>
              <a:cxnLst/>
              <a:rect l="l" t="t" r="r" b="b"/>
              <a:pathLst>
                <a:path w="946359" h="812800">
                  <a:moveTo>
                    <a:pt x="0" y="0"/>
                  </a:moveTo>
                  <a:lnTo>
                    <a:pt x="946359" y="0"/>
                  </a:lnTo>
                  <a:lnTo>
                    <a:pt x="946359" y="812800"/>
                  </a:lnTo>
                  <a:lnTo>
                    <a:pt x="0" y="812800"/>
                  </a:lnTo>
                  <a:close/>
                </a:path>
              </a:pathLst>
            </a:custGeom>
            <a:solidFill>
              <a:srgbClr val="BB0302"/>
            </a:solidFill>
          </p:spPr>
          <p:txBody>
            <a:bodyPr/>
            <a:lstStyle/>
            <a:p>
              <a:endParaRPr lang="en-US"/>
            </a:p>
          </p:txBody>
        </p:sp>
        <p:sp>
          <p:nvSpPr>
            <p:cNvPr id="5" name="TextBox 5"/>
            <p:cNvSpPr txBox="1"/>
            <p:nvPr/>
          </p:nvSpPr>
          <p:spPr>
            <a:xfrm>
              <a:off x="0" y="-38100"/>
              <a:ext cx="946359"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643852" y="971550"/>
            <a:ext cx="13000297" cy="1924050"/>
          </a:xfrm>
          <a:prstGeom prst="rect">
            <a:avLst/>
          </a:prstGeom>
        </p:spPr>
        <p:txBody>
          <a:bodyPr lIns="0" tIns="0" rIns="0" bIns="0" rtlCol="0" anchor="t">
            <a:spAutoFit/>
          </a:bodyPr>
          <a:lstStyle/>
          <a:p>
            <a:pPr algn="ctr">
              <a:lnSpc>
                <a:spcPts val="7388"/>
              </a:lnSpc>
            </a:pPr>
            <a:r>
              <a:rPr lang="en-US" sz="6157">
                <a:solidFill>
                  <a:srgbClr val="000000"/>
                </a:solidFill>
                <a:latin typeface="Poppins Ultra-Bold"/>
              </a:rPr>
              <a:t>GENERAL SERVICE CONFERENCE COMPOSITION</a:t>
            </a:r>
          </a:p>
        </p:txBody>
      </p:sp>
      <p:grpSp>
        <p:nvGrpSpPr>
          <p:cNvPr id="7" name="Group 7"/>
          <p:cNvGrpSpPr/>
          <p:nvPr/>
        </p:nvGrpSpPr>
        <p:grpSpPr>
          <a:xfrm>
            <a:off x="13666092" y="3435163"/>
            <a:ext cx="3593208" cy="3086100"/>
            <a:chOff x="0" y="0"/>
            <a:chExt cx="946359" cy="812800"/>
          </a:xfrm>
        </p:grpSpPr>
        <p:sp>
          <p:nvSpPr>
            <p:cNvPr id="8" name="Freeform 8"/>
            <p:cNvSpPr/>
            <p:nvPr/>
          </p:nvSpPr>
          <p:spPr>
            <a:xfrm>
              <a:off x="0" y="0"/>
              <a:ext cx="946359" cy="812800"/>
            </a:xfrm>
            <a:custGeom>
              <a:avLst/>
              <a:gdLst/>
              <a:ahLst/>
              <a:cxnLst/>
              <a:rect l="l" t="t" r="r" b="b"/>
              <a:pathLst>
                <a:path w="946359" h="812800">
                  <a:moveTo>
                    <a:pt x="0" y="0"/>
                  </a:moveTo>
                  <a:lnTo>
                    <a:pt x="946359" y="0"/>
                  </a:lnTo>
                  <a:lnTo>
                    <a:pt x="946359" y="812800"/>
                  </a:lnTo>
                  <a:lnTo>
                    <a:pt x="0" y="812800"/>
                  </a:lnTo>
                  <a:close/>
                </a:path>
              </a:pathLst>
            </a:custGeom>
            <a:solidFill>
              <a:srgbClr val="BB0302"/>
            </a:solidFill>
          </p:spPr>
          <p:txBody>
            <a:bodyPr/>
            <a:lstStyle/>
            <a:p>
              <a:endParaRPr lang="en-US"/>
            </a:p>
          </p:txBody>
        </p:sp>
        <p:sp>
          <p:nvSpPr>
            <p:cNvPr id="9" name="TextBox 9"/>
            <p:cNvSpPr txBox="1"/>
            <p:nvPr/>
          </p:nvSpPr>
          <p:spPr>
            <a:xfrm>
              <a:off x="0" y="-38100"/>
              <a:ext cx="946359"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434276" y="3435163"/>
            <a:ext cx="3593208" cy="3086100"/>
            <a:chOff x="0" y="0"/>
            <a:chExt cx="946359" cy="812800"/>
          </a:xfrm>
        </p:grpSpPr>
        <p:sp>
          <p:nvSpPr>
            <p:cNvPr id="11" name="Freeform 11"/>
            <p:cNvSpPr/>
            <p:nvPr/>
          </p:nvSpPr>
          <p:spPr>
            <a:xfrm>
              <a:off x="0" y="0"/>
              <a:ext cx="946359" cy="812800"/>
            </a:xfrm>
            <a:custGeom>
              <a:avLst/>
              <a:gdLst/>
              <a:ahLst/>
              <a:cxnLst/>
              <a:rect l="l" t="t" r="r" b="b"/>
              <a:pathLst>
                <a:path w="946359" h="812800">
                  <a:moveTo>
                    <a:pt x="0" y="0"/>
                  </a:moveTo>
                  <a:lnTo>
                    <a:pt x="946359" y="0"/>
                  </a:lnTo>
                  <a:lnTo>
                    <a:pt x="946359" y="812800"/>
                  </a:lnTo>
                  <a:lnTo>
                    <a:pt x="0" y="812800"/>
                  </a:lnTo>
                  <a:close/>
                </a:path>
              </a:pathLst>
            </a:custGeom>
            <a:solidFill>
              <a:srgbClr val="BB0302"/>
            </a:solidFill>
          </p:spPr>
          <p:txBody>
            <a:bodyPr/>
            <a:lstStyle/>
            <a:p>
              <a:endParaRPr lang="en-US"/>
            </a:p>
          </p:txBody>
        </p:sp>
        <p:sp>
          <p:nvSpPr>
            <p:cNvPr id="12" name="TextBox 12"/>
            <p:cNvSpPr txBox="1"/>
            <p:nvPr/>
          </p:nvSpPr>
          <p:spPr>
            <a:xfrm>
              <a:off x="0" y="-38100"/>
              <a:ext cx="946359"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202460" y="3435163"/>
            <a:ext cx="3593208" cy="3086100"/>
            <a:chOff x="0" y="0"/>
            <a:chExt cx="946359" cy="812800"/>
          </a:xfrm>
        </p:grpSpPr>
        <p:sp>
          <p:nvSpPr>
            <p:cNvPr id="14" name="Freeform 14"/>
            <p:cNvSpPr/>
            <p:nvPr/>
          </p:nvSpPr>
          <p:spPr>
            <a:xfrm>
              <a:off x="0" y="0"/>
              <a:ext cx="946359" cy="812800"/>
            </a:xfrm>
            <a:custGeom>
              <a:avLst/>
              <a:gdLst/>
              <a:ahLst/>
              <a:cxnLst/>
              <a:rect l="l" t="t" r="r" b="b"/>
              <a:pathLst>
                <a:path w="946359" h="812800">
                  <a:moveTo>
                    <a:pt x="0" y="0"/>
                  </a:moveTo>
                  <a:lnTo>
                    <a:pt x="946359" y="0"/>
                  </a:lnTo>
                  <a:lnTo>
                    <a:pt x="946359" y="812800"/>
                  </a:lnTo>
                  <a:lnTo>
                    <a:pt x="0" y="812800"/>
                  </a:lnTo>
                  <a:close/>
                </a:path>
              </a:pathLst>
            </a:custGeom>
            <a:solidFill>
              <a:srgbClr val="BB0302"/>
            </a:solidFill>
          </p:spPr>
          <p:txBody>
            <a:bodyPr/>
            <a:lstStyle/>
            <a:p>
              <a:endParaRPr lang="en-US"/>
            </a:p>
          </p:txBody>
        </p:sp>
        <p:sp>
          <p:nvSpPr>
            <p:cNvPr id="15" name="TextBox 15"/>
            <p:cNvSpPr txBox="1"/>
            <p:nvPr/>
          </p:nvSpPr>
          <p:spPr>
            <a:xfrm>
              <a:off x="0" y="-38100"/>
              <a:ext cx="946359"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28700" y="6745850"/>
            <a:ext cx="3593208" cy="402057"/>
            <a:chOff x="0" y="0"/>
            <a:chExt cx="946359" cy="105891"/>
          </a:xfrm>
        </p:grpSpPr>
        <p:sp>
          <p:nvSpPr>
            <p:cNvPr id="17" name="Freeform 17"/>
            <p:cNvSpPr/>
            <p:nvPr/>
          </p:nvSpPr>
          <p:spPr>
            <a:xfrm>
              <a:off x="0" y="0"/>
              <a:ext cx="946359" cy="105891"/>
            </a:xfrm>
            <a:custGeom>
              <a:avLst/>
              <a:gdLst/>
              <a:ahLst/>
              <a:cxnLst/>
              <a:rect l="l" t="t" r="r" b="b"/>
              <a:pathLst>
                <a:path w="946359" h="105891">
                  <a:moveTo>
                    <a:pt x="0" y="0"/>
                  </a:moveTo>
                  <a:lnTo>
                    <a:pt x="946359" y="0"/>
                  </a:lnTo>
                  <a:lnTo>
                    <a:pt x="946359" y="105891"/>
                  </a:lnTo>
                  <a:lnTo>
                    <a:pt x="0" y="105891"/>
                  </a:lnTo>
                  <a:close/>
                </a:path>
              </a:pathLst>
            </a:custGeom>
            <a:solidFill>
              <a:srgbClr val="000000"/>
            </a:solidFill>
          </p:spPr>
          <p:txBody>
            <a:bodyPr/>
            <a:lstStyle/>
            <a:p>
              <a:endParaRPr lang="en-US"/>
            </a:p>
          </p:txBody>
        </p:sp>
        <p:sp>
          <p:nvSpPr>
            <p:cNvPr id="18" name="TextBox 18"/>
            <p:cNvSpPr txBox="1"/>
            <p:nvPr/>
          </p:nvSpPr>
          <p:spPr>
            <a:xfrm>
              <a:off x="0" y="-38100"/>
              <a:ext cx="946359" cy="143991"/>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202460" y="6745850"/>
            <a:ext cx="3593208" cy="402057"/>
            <a:chOff x="0" y="0"/>
            <a:chExt cx="946359" cy="105891"/>
          </a:xfrm>
        </p:grpSpPr>
        <p:sp>
          <p:nvSpPr>
            <p:cNvPr id="20" name="Freeform 20"/>
            <p:cNvSpPr/>
            <p:nvPr/>
          </p:nvSpPr>
          <p:spPr>
            <a:xfrm>
              <a:off x="0" y="0"/>
              <a:ext cx="946359" cy="105891"/>
            </a:xfrm>
            <a:custGeom>
              <a:avLst/>
              <a:gdLst/>
              <a:ahLst/>
              <a:cxnLst/>
              <a:rect l="l" t="t" r="r" b="b"/>
              <a:pathLst>
                <a:path w="946359" h="105891">
                  <a:moveTo>
                    <a:pt x="0" y="0"/>
                  </a:moveTo>
                  <a:lnTo>
                    <a:pt x="946359" y="0"/>
                  </a:lnTo>
                  <a:lnTo>
                    <a:pt x="946359" y="105891"/>
                  </a:lnTo>
                  <a:lnTo>
                    <a:pt x="0" y="105891"/>
                  </a:lnTo>
                  <a:close/>
                </a:path>
              </a:pathLst>
            </a:custGeom>
            <a:solidFill>
              <a:srgbClr val="000000"/>
            </a:solidFill>
          </p:spPr>
          <p:txBody>
            <a:bodyPr/>
            <a:lstStyle/>
            <a:p>
              <a:endParaRPr lang="en-US"/>
            </a:p>
          </p:txBody>
        </p:sp>
        <p:sp>
          <p:nvSpPr>
            <p:cNvPr id="21" name="TextBox 21"/>
            <p:cNvSpPr txBox="1"/>
            <p:nvPr/>
          </p:nvSpPr>
          <p:spPr>
            <a:xfrm>
              <a:off x="0" y="-38100"/>
              <a:ext cx="946359" cy="143991"/>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9434276" y="6745850"/>
            <a:ext cx="3593208" cy="402057"/>
            <a:chOff x="0" y="0"/>
            <a:chExt cx="946359" cy="105891"/>
          </a:xfrm>
        </p:grpSpPr>
        <p:sp>
          <p:nvSpPr>
            <p:cNvPr id="23" name="Freeform 23"/>
            <p:cNvSpPr/>
            <p:nvPr/>
          </p:nvSpPr>
          <p:spPr>
            <a:xfrm>
              <a:off x="0" y="0"/>
              <a:ext cx="946359" cy="105891"/>
            </a:xfrm>
            <a:custGeom>
              <a:avLst/>
              <a:gdLst/>
              <a:ahLst/>
              <a:cxnLst/>
              <a:rect l="l" t="t" r="r" b="b"/>
              <a:pathLst>
                <a:path w="946359" h="105891">
                  <a:moveTo>
                    <a:pt x="0" y="0"/>
                  </a:moveTo>
                  <a:lnTo>
                    <a:pt x="946359" y="0"/>
                  </a:lnTo>
                  <a:lnTo>
                    <a:pt x="946359" y="105891"/>
                  </a:lnTo>
                  <a:lnTo>
                    <a:pt x="0" y="105891"/>
                  </a:lnTo>
                  <a:close/>
                </a:path>
              </a:pathLst>
            </a:custGeom>
            <a:solidFill>
              <a:srgbClr val="000000"/>
            </a:solidFill>
          </p:spPr>
          <p:txBody>
            <a:bodyPr/>
            <a:lstStyle/>
            <a:p>
              <a:endParaRPr lang="en-US"/>
            </a:p>
          </p:txBody>
        </p:sp>
        <p:sp>
          <p:nvSpPr>
            <p:cNvPr id="24" name="TextBox 24"/>
            <p:cNvSpPr txBox="1"/>
            <p:nvPr/>
          </p:nvSpPr>
          <p:spPr>
            <a:xfrm>
              <a:off x="0" y="-38100"/>
              <a:ext cx="946359" cy="143991"/>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3666092" y="6745850"/>
            <a:ext cx="3593208" cy="402057"/>
            <a:chOff x="0" y="0"/>
            <a:chExt cx="946359" cy="105891"/>
          </a:xfrm>
        </p:grpSpPr>
        <p:sp>
          <p:nvSpPr>
            <p:cNvPr id="26" name="Freeform 26"/>
            <p:cNvSpPr/>
            <p:nvPr/>
          </p:nvSpPr>
          <p:spPr>
            <a:xfrm>
              <a:off x="0" y="0"/>
              <a:ext cx="946359" cy="105891"/>
            </a:xfrm>
            <a:custGeom>
              <a:avLst/>
              <a:gdLst/>
              <a:ahLst/>
              <a:cxnLst/>
              <a:rect l="l" t="t" r="r" b="b"/>
              <a:pathLst>
                <a:path w="946359" h="105891">
                  <a:moveTo>
                    <a:pt x="0" y="0"/>
                  </a:moveTo>
                  <a:lnTo>
                    <a:pt x="946359" y="0"/>
                  </a:lnTo>
                  <a:lnTo>
                    <a:pt x="946359" y="105891"/>
                  </a:lnTo>
                  <a:lnTo>
                    <a:pt x="0" y="105891"/>
                  </a:lnTo>
                  <a:close/>
                </a:path>
              </a:pathLst>
            </a:custGeom>
            <a:solidFill>
              <a:srgbClr val="000000"/>
            </a:solidFill>
          </p:spPr>
          <p:txBody>
            <a:bodyPr/>
            <a:lstStyle/>
            <a:p>
              <a:endParaRPr lang="en-US"/>
            </a:p>
          </p:txBody>
        </p:sp>
        <p:sp>
          <p:nvSpPr>
            <p:cNvPr id="27" name="TextBox 27"/>
            <p:cNvSpPr txBox="1"/>
            <p:nvPr/>
          </p:nvSpPr>
          <p:spPr>
            <a:xfrm>
              <a:off x="0" y="-38100"/>
              <a:ext cx="946359" cy="143991"/>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1295565" y="4030634"/>
            <a:ext cx="3059478" cy="1200414"/>
          </a:xfrm>
          <a:prstGeom prst="rect">
            <a:avLst/>
          </a:prstGeom>
        </p:spPr>
        <p:txBody>
          <a:bodyPr lIns="0" tIns="0" rIns="0" bIns="0" rtlCol="0" anchor="t">
            <a:spAutoFit/>
          </a:bodyPr>
          <a:lstStyle/>
          <a:p>
            <a:pPr algn="ctr">
              <a:lnSpc>
                <a:spcPts val="4710"/>
              </a:lnSpc>
              <a:spcBef>
                <a:spcPct val="0"/>
              </a:spcBef>
            </a:pPr>
            <a:r>
              <a:rPr lang="en-US" sz="3364">
                <a:solidFill>
                  <a:srgbClr val="FFFFFF"/>
                </a:solidFill>
                <a:latin typeface="Poppins Bold"/>
              </a:rPr>
              <a:t>93 Area Delegates</a:t>
            </a:r>
          </a:p>
        </p:txBody>
      </p:sp>
      <p:sp>
        <p:nvSpPr>
          <p:cNvPr id="29" name="TextBox 29"/>
          <p:cNvSpPr txBox="1"/>
          <p:nvPr/>
        </p:nvSpPr>
        <p:spPr>
          <a:xfrm>
            <a:off x="5475603" y="4343321"/>
            <a:ext cx="3046924" cy="610019"/>
          </a:xfrm>
          <a:prstGeom prst="rect">
            <a:avLst/>
          </a:prstGeom>
        </p:spPr>
        <p:txBody>
          <a:bodyPr lIns="0" tIns="0" rIns="0" bIns="0" rtlCol="0" anchor="t">
            <a:spAutoFit/>
          </a:bodyPr>
          <a:lstStyle/>
          <a:p>
            <a:pPr algn="ctr">
              <a:lnSpc>
                <a:spcPts val="4701"/>
              </a:lnSpc>
              <a:spcBef>
                <a:spcPct val="0"/>
              </a:spcBef>
            </a:pPr>
            <a:r>
              <a:rPr lang="en-US" sz="3358">
                <a:solidFill>
                  <a:srgbClr val="FFFFFF"/>
                </a:solidFill>
                <a:latin typeface="Poppins Bold"/>
              </a:rPr>
              <a:t>21 Trustees</a:t>
            </a:r>
          </a:p>
        </p:txBody>
      </p:sp>
      <p:sp>
        <p:nvSpPr>
          <p:cNvPr id="30" name="TextBox 30"/>
          <p:cNvSpPr txBox="1"/>
          <p:nvPr/>
        </p:nvSpPr>
        <p:spPr>
          <a:xfrm>
            <a:off x="9830180" y="4108051"/>
            <a:ext cx="2801400" cy="1754620"/>
          </a:xfrm>
          <a:prstGeom prst="rect">
            <a:avLst/>
          </a:prstGeom>
        </p:spPr>
        <p:txBody>
          <a:bodyPr lIns="0" tIns="0" rIns="0" bIns="0" rtlCol="0" anchor="t">
            <a:spAutoFit/>
          </a:bodyPr>
          <a:lstStyle/>
          <a:p>
            <a:pPr algn="ctr">
              <a:lnSpc>
                <a:spcPts val="4613"/>
              </a:lnSpc>
              <a:spcBef>
                <a:spcPct val="0"/>
              </a:spcBef>
            </a:pPr>
            <a:r>
              <a:rPr lang="en-US" sz="3295">
                <a:solidFill>
                  <a:srgbClr val="FFFFFF"/>
                </a:solidFill>
                <a:latin typeface="Poppins Bold"/>
              </a:rPr>
              <a:t>6 Non-Trustee Directors</a:t>
            </a:r>
          </a:p>
        </p:txBody>
      </p:sp>
      <p:sp>
        <p:nvSpPr>
          <p:cNvPr id="31" name="TextBox 31"/>
          <p:cNvSpPr txBox="1"/>
          <p:nvPr/>
        </p:nvSpPr>
        <p:spPr>
          <a:xfrm>
            <a:off x="14243448" y="3950400"/>
            <a:ext cx="2801400" cy="1754620"/>
          </a:xfrm>
          <a:prstGeom prst="rect">
            <a:avLst/>
          </a:prstGeom>
        </p:spPr>
        <p:txBody>
          <a:bodyPr lIns="0" tIns="0" rIns="0" bIns="0" rtlCol="0" anchor="t">
            <a:spAutoFit/>
          </a:bodyPr>
          <a:lstStyle/>
          <a:p>
            <a:pPr algn="ctr">
              <a:lnSpc>
                <a:spcPts val="4613"/>
              </a:lnSpc>
              <a:spcBef>
                <a:spcPct val="0"/>
              </a:spcBef>
            </a:pPr>
            <a:r>
              <a:rPr lang="en-US" sz="3295">
                <a:solidFill>
                  <a:srgbClr val="FFFFFF"/>
                </a:solidFill>
                <a:latin typeface="Poppins Bold"/>
              </a:rPr>
              <a:t>15 GSO and Grapevine Staff</a:t>
            </a:r>
          </a:p>
        </p:txBody>
      </p:sp>
      <p:sp>
        <p:nvSpPr>
          <p:cNvPr id="32" name="TextBox 32"/>
          <p:cNvSpPr txBox="1"/>
          <p:nvPr/>
        </p:nvSpPr>
        <p:spPr>
          <a:xfrm>
            <a:off x="738424" y="7386032"/>
            <a:ext cx="4173760" cy="2840509"/>
          </a:xfrm>
          <a:prstGeom prst="rect">
            <a:avLst/>
          </a:prstGeom>
        </p:spPr>
        <p:txBody>
          <a:bodyPr lIns="0" tIns="0" rIns="0" bIns="0" rtlCol="0" anchor="t">
            <a:spAutoFit/>
          </a:bodyPr>
          <a:lstStyle/>
          <a:p>
            <a:pPr algn="ctr">
              <a:lnSpc>
                <a:spcPts val="2511"/>
              </a:lnSpc>
            </a:pPr>
            <a:r>
              <a:rPr lang="en-US" sz="1793">
                <a:solidFill>
                  <a:srgbClr val="000000"/>
                </a:solidFill>
                <a:latin typeface="Poppins Medium"/>
              </a:rPr>
              <a:t>Conference Quorum: 2/3 of all voting members (typically 135 voting members) must be present to have a Conference. </a:t>
            </a:r>
          </a:p>
          <a:p>
            <a:pPr algn="ctr">
              <a:lnSpc>
                <a:spcPts val="2511"/>
              </a:lnSpc>
            </a:pPr>
            <a:endParaRPr lang="en-US" sz="1793">
              <a:solidFill>
                <a:srgbClr val="000000"/>
              </a:solidFill>
              <a:latin typeface="Poppins Medium"/>
            </a:endParaRPr>
          </a:p>
          <a:p>
            <a:pPr algn="ctr">
              <a:lnSpc>
                <a:spcPts val="2511"/>
              </a:lnSpc>
            </a:pPr>
            <a:r>
              <a:rPr lang="en-US" sz="1793">
                <a:solidFill>
                  <a:srgbClr val="000000"/>
                </a:solidFill>
                <a:latin typeface="Poppins Medium"/>
              </a:rPr>
              <a:t>Area Delegates have the largest voting proportion.</a:t>
            </a:r>
          </a:p>
          <a:p>
            <a:pPr algn="ctr">
              <a:lnSpc>
                <a:spcPts val="2511"/>
              </a:lnSpc>
              <a:spcBef>
                <a:spcPct val="0"/>
              </a:spcBef>
            </a:pPr>
            <a:r>
              <a:rPr lang="en-US" sz="1793">
                <a:solidFill>
                  <a:srgbClr val="000000"/>
                </a:solidFill>
                <a:latin typeface="Poppins Medium"/>
              </a:rPr>
              <a:t>Only Area Delegates serve on Conference Commitees</a:t>
            </a:r>
          </a:p>
        </p:txBody>
      </p:sp>
      <p:sp>
        <p:nvSpPr>
          <p:cNvPr id="33" name="TextBox 33"/>
          <p:cNvSpPr txBox="1"/>
          <p:nvPr/>
        </p:nvSpPr>
        <p:spPr>
          <a:xfrm>
            <a:off x="4970240" y="7386032"/>
            <a:ext cx="4173760" cy="1583209"/>
          </a:xfrm>
          <a:prstGeom prst="rect">
            <a:avLst/>
          </a:prstGeom>
        </p:spPr>
        <p:txBody>
          <a:bodyPr lIns="0" tIns="0" rIns="0" bIns="0" rtlCol="0" anchor="t">
            <a:spAutoFit/>
          </a:bodyPr>
          <a:lstStyle/>
          <a:p>
            <a:pPr algn="ctr">
              <a:lnSpc>
                <a:spcPts val="2511"/>
              </a:lnSpc>
              <a:spcBef>
                <a:spcPct val="0"/>
              </a:spcBef>
            </a:pPr>
            <a:r>
              <a:rPr lang="en-US" sz="1793">
                <a:solidFill>
                  <a:srgbClr val="000000"/>
                </a:solidFill>
                <a:latin typeface="Poppins"/>
              </a:rPr>
              <a:t>Each voting member is referred to as a </a:t>
            </a:r>
            <a:r>
              <a:rPr lang="en-US" sz="1793">
                <a:solidFill>
                  <a:srgbClr val="000000"/>
                </a:solidFill>
                <a:latin typeface="Poppins Bold"/>
              </a:rPr>
              <a:t>“conference delegate”</a:t>
            </a:r>
            <a:r>
              <a:rPr lang="en-US" sz="1793">
                <a:solidFill>
                  <a:srgbClr val="000000"/>
                </a:solidFill>
                <a:latin typeface="Poppins"/>
              </a:rPr>
              <a:t> regardless of if they are a staff member, trustee, ntd or area delegate. </a:t>
            </a:r>
          </a:p>
        </p:txBody>
      </p:sp>
      <p:sp>
        <p:nvSpPr>
          <p:cNvPr id="34" name="TextBox 34"/>
          <p:cNvSpPr txBox="1"/>
          <p:nvPr/>
        </p:nvSpPr>
        <p:spPr>
          <a:xfrm>
            <a:off x="9144000" y="7386032"/>
            <a:ext cx="4173760" cy="1583209"/>
          </a:xfrm>
          <a:prstGeom prst="rect">
            <a:avLst/>
          </a:prstGeom>
        </p:spPr>
        <p:txBody>
          <a:bodyPr lIns="0" tIns="0" rIns="0" bIns="0" rtlCol="0" anchor="t">
            <a:spAutoFit/>
          </a:bodyPr>
          <a:lstStyle/>
          <a:p>
            <a:pPr algn="ctr">
              <a:lnSpc>
                <a:spcPts val="2511"/>
              </a:lnSpc>
            </a:pPr>
            <a:r>
              <a:rPr lang="en-US" sz="1793">
                <a:solidFill>
                  <a:srgbClr val="000000"/>
                </a:solidFill>
                <a:latin typeface="Poppins"/>
              </a:rPr>
              <a:t>Each conference member has one vote. </a:t>
            </a:r>
          </a:p>
          <a:p>
            <a:pPr algn="ctr">
              <a:lnSpc>
                <a:spcPts val="2511"/>
              </a:lnSpc>
            </a:pPr>
            <a:endParaRPr lang="en-US" sz="1793">
              <a:solidFill>
                <a:srgbClr val="000000"/>
              </a:solidFill>
              <a:latin typeface="Poppins"/>
            </a:endParaRPr>
          </a:p>
          <a:p>
            <a:pPr algn="ctr">
              <a:lnSpc>
                <a:spcPts val="2511"/>
              </a:lnSpc>
              <a:spcBef>
                <a:spcPct val="0"/>
              </a:spcBef>
            </a:pPr>
            <a:r>
              <a:rPr lang="en-US" sz="1793">
                <a:solidFill>
                  <a:srgbClr val="000000"/>
                </a:solidFill>
                <a:latin typeface="Poppins Bold"/>
              </a:rPr>
              <a:t>One member, one vote.</a:t>
            </a:r>
            <a:r>
              <a:rPr lang="en-US" sz="1793">
                <a:solidFill>
                  <a:srgbClr val="000000"/>
                </a:solidFill>
                <a:latin typeface="Poppins"/>
              </a:rPr>
              <a:t> Think one homegroup, one vote. </a:t>
            </a:r>
          </a:p>
        </p:txBody>
      </p:sp>
      <p:sp>
        <p:nvSpPr>
          <p:cNvPr id="35" name="TextBox 35"/>
          <p:cNvSpPr txBox="1"/>
          <p:nvPr/>
        </p:nvSpPr>
        <p:spPr>
          <a:xfrm>
            <a:off x="13517860" y="7386032"/>
            <a:ext cx="4173760" cy="1897534"/>
          </a:xfrm>
          <a:prstGeom prst="rect">
            <a:avLst/>
          </a:prstGeom>
        </p:spPr>
        <p:txBody>
          <a:bodyPr lIns="0" tIns="0" rIns="0" bIns="0" rtlCol="0" anchor="t">
            <a:spAutoFit/>
          </a:bodyPr>
          <a:lstStyle/>
          <a:p>
            <a:pPr algn="ctr">
              <a:lnSpc>
                <a:spcPts val="2511"/>
              </a:lnSpc>
              <a:spcBef>
                <a:spcPct val="0"/>
              </a:spcBef>
            </a:pPr>
            <a:r>
              <a:rPr lang="en-US" sz="1793">
                <a:solidFill>
                  <a:srgbClr val="000000"/>
                </a:solidFill>
                <a:latin typeface="Poppins"/>
              </a:rPr>
              <a:t>During GS Conference week, the 15 staff are considered conference delegates and have </a:t>
            </a:r>
            <a:r>
              <a:rPr lang="en-US" sz="1793">
                <a:solidFill>
                  <a:srgbClr val="000000"/>
                </a:solidFill>
                <a:latin typeface="Poppins Bold Italics"/>
              </a:rPr>
              <a:t>right of participation </a:t>
            </a:r>
            <a:r>
              <a:rPr lang="en-US" sz="1793">
                <a:solidFill>
                  <a:srgbClr val="000000"/>
                </a:solidFill>
                <a:latin typeface="Poppins"/>
              </a:rPr>
              <a:t>despite being paid special workers during the rest of the year.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444" b="-13444"/>
            </a:stretch>
          </a:blipFill>
        </p:spPr>
        <p:txBody>
          <a:bodyPr/>
          <a:lstStyle/>
          <a:p>
            <a:endParaRPr lang="en-US"/>
          </a:p>
        </p:txBody>
      </p:sp>
      <p:grpSp>
        <p:nvGrpSpPr>
          <p:cNvPr id="3" name="Group 3"/>
          <p:cNvGrpSpPr/>
          <p:nvPr/>
        </p:nvGrpSpPr>
        <p:grpSpPr>
          <a:xfrm>
            <a:off x="0" y="3600450"/>
            <a:ext cx="12844401" cy="4643647"/>
            <a:chOff x="0" y="0"/>
            <a:chExt cx="3382888" cy="1223018"/>
          </a:xfrm>
        </p:grpSpPr>
        <p:sp>
          <p:nvSpPr>
            <p:cNvPr id="4" name="Freeform 4"/>
            <p:cNvSpPr/>
            <p:nvPr/>
          </p:nvSpPr>
          <p:spPr>
            <a:xfrm>
              <a:off x="0" y="0"/>
              <a:ext cx="3382888" cy="1223018"/>
            </a:xfrm>
            <a:custGeom>
              <a:avLst/>
              <a:gdLst/>
              <a:ahLst/>
              <a:cxnLst/>
              <a:rect l="l" t="t" r="r" b="b"/>
              <a:pathLst>
                <a:path w="3382888" h="1223018">
                  <a:moveTo>
                    <a:pt x="0" y="0"/>
                  </a:moveTo>
                  <a:lnTo>
                    <a:pt x="3382888" y="0"/>
                  </a:lnTo>
                  <a:lnTo>
                    <a:pt x="3382888" y="1223018"/>
                  </a:lnTo>
                  <a:lnTo>
                    <a:pt x="0" y="1223018"/>
                  </a:lnTo>
                  <a:close/>
                </a:path>
              </a:pathLst>
            </a:custGeom>
            <a:solidFill>
              <a:srgbClr val="BB0302"/>
            </a:solidFill>
          </p:spPr>
          <p:txBody>
            <a:bodyPr/>
            <a:lstStyle/>
            <a:p>
              <a:endParaRPr lang="en-US"/>
            </a:p>
          </p:txBody>
        </p:sp>
        <p:sp>
          <p:nvSpPr>
            <p:cNvPr id="5" name="TextBox 5"/>
            <p:cNvSpPr txBox="1"/>
            <p:nvPr/>
          </p:nvSpPr>
          <p:spPr>
            <a:xfrm>
              <a:off x="0" y="-38100"/>
              <a:ext cx="3382888" cy="126111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543721" y="3590925"/>
            <a:ext cx="300680" cy="4643647"/>
            <a:chOff x="0" y="0"/>
            <a:chExt cx="79192" cy="1223018"/>
          </a:xfrm>
        </p:grpSpPr>
        <p:sp>
          <p:nvSpPr>
            <p:cNvPr id="7" name="Freeform 7"/>
            <p:cNvSpPr/>
            <p:nvPr/>
          </p:nvSpPr>
          <p:spPr>
            <a:xfrm>
              <a:off x="0" y="0"/>
              <a:ext cx="79192" cy="1223018"/>
            </a:xfrm>
            <a:custGeom>
              <a:avLst/>
              <a:gdLst/>
              <a:ahLst/>
              <a:cxnLst/>
              <a:rect l="l" t="t" r="r" b="b"/>
              <a:pathLst>
                <a:path w="79192" h="1223018">
                  <a:moveTo>
                    <a:pt x="0" y="0"/>
                  </a:moveTo>
                  <a:lnTo>
                    <a:pt x="79192" y="0"/>
                  </a:lnTo>
                  <a:lnTo>
                    <a:pt x="79192" y="1223018"/>
                  </a:lnTo>
                  <a:lnTo>
                    <a:pt x="0" y="1223018"/>
                  </a:lnTo>
                  <a:close/>
                </a:path>
              </a:pathLst>
            </a:custGeom>
            <a:solidFill>
              <a:srgbClr val="000000"/>
            </a:solidFill>
          </p:spPr>
          <p:txBody>
            <a:bodyPr/>
            <a:lstStyle/>
            <a:p>
              <a:endParaRPr lang="en-US"/>
            </a:p>
          </p:txBody>
        </p:sp>
        <p:sp>
          <p:nvSpPr>
            <p:cNvPr id="8" name="TextBox 8"/>
            <p:cNvSpPr txBox="1"/>
            <p:nvPr/>
          </p:nvSpPr>
          <p:spPr>
            <a:xfrm>
              <a:off x="0" y="-38100"/>
              <a:ext cx="79192" cy="1261118"/>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92973" y="4002954"/>
            <a:ext cx="11400496" cy="5015122"/>
          </a:xfrm>
          <a:custGeom>
            <a:avLst/>
            <a:gdLst/>
            <a:ahLst/>
            <a:cxnLst/>
            <a:rect l="l" t="t" r="r" b="b"/>
            <a:pathLst>
              <a:path w="11400496" h="5015122">
                <a:moveTo>
                  <a:pt x="0" y="0"/>
                </a:moveTo>
                <a:lnTo>
                  <a:pt x="11400497" y="0"/>
                </a:lnTo>
                <a:lnTo>
                  <a:pt x="11400497" y="5015123"/>
                </a:lnTo>
                <a:lnTo>
                  <a:pt x="0" y="5015123"/>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514350" y="1471678"/>
            <a:ext cx="11815701" cy="990600"/>
          </a:xfrm>
          <a:prstGeom prst="rect">
            <a:avLst/>
          </a:prstGeom>
        </p:spPr>
        <p:txBody>
          <a:bodyPr lIns="0" tIns="0" rIns="0" bIns="0" rtlCol="0" anchor="t">
            <a:spAutoFit/>
          </a:bodyPr>
          <a:lstStyle/>
          <a:p>
            <a:pPr>
              <a:lnSpc>
                <a:spcPts val="7388"/>
              </a:lnSpc>
            </a:pPr>
            <a:r>
              <a:rPr lang="en-US" sz="6157">
                <a:solidFill>
                  <a:srgbClr val="000000"/>
                </a:solidFill>
                <a:latin typeface="Poppins Ultra-Bold"/>
              </a:rPr>
              <a:t>IS THERE A VOTING PROCESS?</a:t>
            </a:r>
          </a:p>
        </p:txBody>
      </p:sp>
      <p:grpSp>
        <p:nvGrpSpPr>
          <p:cNvPr id="11" name="Group 11"/>
          <p:cNvGrpSpPr/>
          <p:nvPr/>
        </p:nvGrpSpPr>
        <p:grpSpPr>
          <a:xfrm>
            <a:off x="12543721" y="581103"/>
            <a:ext cx="8316042" cy="8677197"/>
            <a:chOff x="0" y="0"/>
            <a:chExt cx="11088056" cy="11569596"/>
          </a:xfrm>
        </p:grpSpPr>
        <p:pic>
          <p:nvPicPr>
            <p:cNvPr id="12" name="Picture 12"/>
            <p:cNvPicPr>
              <a:picLocks noChangeAspect="1"/>
            </p:cNvPicPr>
            <p:nvPr/>
          </p:nvPicPr>
          <p:blipFill>
            <a:blip r:embed="rId4"/>
            <a:srcRect t="6462" b="6462"/>
            <a:stretch>
              <a:fillRect/>
            </a:stretch>
          </p:blipFill>
          <p:spPr>
            <a:xfrm>
              <a:off x="0" y="0"/>
              <a:ext cx="11088056" cy="1156959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444" b="-13444"/>
            </a:stretch>
          </a:blipFill>
        </p:spPr>
        <p:txBody>
          <a:bodyPr/>
          <a:lstStyle/>
          <a:p>
            <a:endParaRPr lang="en-US"/>
          </a:p>
        </p:txBody>
      </p:sp>
      <p:grpSp>
        <p:nvGrpSpPr>
          <p:cNvPr id="3" name="Group 3"/>
          <p:cNvGrpSpPr/>
          <p:nvPr/>
        </p:nvGrpSpPr>
        <p:grpSpPr>
          <a:xfrm>
            <a:off x="1983840" y="2690695"/>
            <a:ext cx="13811315" cy="7227639"/>
            <a:chOff x="0" y="0"/>
            <a:chExt cx="3637548" cy="1903576"/>
          </a:xfrm>
        </p:grpSpPr>
        <p:sp>
          <p:nvSpPr>
            <p:cNvPr id="4" name="Freeform 4"/>
            <p:cNvSpPr/>
            <p:nvPr/>
          </p:nvSpPr>
          <p:spPr>
            <a:xfrm>
              <a:off x="0" y="0"/>
              <a:ext cx="3637548" cy="1903576"/>
            </a:xfrm>
            <a:custGeom>
              <a:avLst/>
              <a:gdLst/>
              <a:ahLst/>
              <a:cxnLst/>
              <a:rect l="l" t="t" r="r" b="b"/>
              <a:pathLst>
                <a:path w="3637548" h="1903576">
                  <a:moveTo>
                    <a:pt x="0" y="0"/>
                  </a:moveTo>
                  <a:lnTo>
                    <a:pt x="3637548" y="0"/>
                  </a:lnTo>
                  <a:lnTo>
                    <a:pt x="3637548" y="1903576"/>
                  </a:lnTo>
                  <a:lnTo>
                    <a:pt x="0" y="1903576"/>
                  </a:lnTo>
                  <a:close/>
                </a:path>
              </a:pathLst>
            </a:custGeom>
            <a:solidFill>
              <a:srgbClr val="D94E4D"/>
            </a:solidFill>
          </p:spPr>
          <p:txBody>
            <a:bodyPr/>
            <a:lstStyle/>
            <a:p>
              <a:endParaRPr lang="en-US"/>
            </a:p>
          </p:txBody>
        </p:sp>
        <p:sp>
          <p:nvSpPr>
            <p:cNvPr id="5" name="TextBox 5"/>
            <p:cNvSpPr txBox="1"/>
            <p:nvPr/>
          </p:nvSpPr>
          <p:spPr>
            <a:xfrm>
              <a:off x="0" y="-38100"/>
              <a:ext cx="3637548" cy="194167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5795154" y="4041040"/>
            <a:ext cx="300680" cy="4643647"/>
            <a:chOff x="0" y="0"/>
            <a:chExt cx="79192" cy="1223018"/>
          </a:xfrm>
        </p:grpSpPr>
        <p:sp>
          <p:nvSpPr>
            <p:cNvPr id="7" name="Freeform 7"/>
            <p:cNvSpPr/>
            <p:nvPr/>
          </p:nvSpPr>
          <p:spPr>
            <a:xfrm>
              <a:off x="0" y="0"/>
              <a:ext cx="79192" cy="1223018"/>
            </a:xfrm>
            <a:custGeom>
              <a:avLst/>
              <a:gdLst/>
              <a:ahLst/>
              <a:cxnLst/>
              <a:rect l="l" t="t" r="r" b="b"/>
              <a:pathLst>
                <a:path w="79192" h="1223018">
                  <a:moveTo>
                    <a:pt x="0" y="0"/>
                  </a:moveTo>
                  <a:lnTo>
                    <a:pt x="79192" y="0"/>
                  </a:lnTo>
                  <a:lnTo>
                    <a:pt x="79192" y="1223018"/>
                  </a:lnTo>
                  <a:lnTo>
                    <a:pt x="0" y="1223018"/>
                  </a:lnTo>
                  <a:close/>
                </a:path>
              </a:pathLst>
            </a:custGeom>
            <a:solidFill>
              <a:srgbClr val="000000"/>
            </a:solidFill>
          </p:spPr>
          <p:txBody>
            <a:bodyPr/>
            <a:lstStyle/>
            <a:p>
              <a:endParaRPr lang="en-US"/>
            </a:p>
          </p:txBody>
        </p:sp>
        <p:sp>
          <p:nvSpPr>
            <p:cNvPr id="8" name="TextBox 8"/>
            <p:cNvSpPr txBox="1"/>
            <p:nvPr/>
          </p:nvSpPr>
          <p:spPr>
            <a:xfrm>
              <a:off x="0" y="-38100"/>
              <a:ext cx="79192" cy="126111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760083" y="298454"/>
            <a:ext cx="15185412" cy="1971675"/>
          </a:xfrm>
          <a:prstGeom prst="rect">
            <a:avLst/>
          </a:prstGeom>
        </p:spPr>
        <p:txBody>
          <a:bodyPr lIns="0" tIns="0" rIns="0" bIns="0" rtlCol="0" anchor="t">
            <a:spAutoFit/>
          </a:bodyPr>
          <a:lstStyle/>
          <a:p>
            <a:pPr>
              <a:lnSpc>
                <a:spcPts val="7575"/>
              </a:lnSpc>
            </a:pPr>
            <a:r>
              <a:rPr lang="en-US" sz="6313">
                <a:solidFill>
                  <a:srgbClr val="000000"/>
                </a:solidFill>
                <a:latin typeface="Poppins Ultra-Bold"/>
              </a:rPr>
              <a:t>THE COMMITTEE SYSTEM, ADVISORY ACTIONS AND FLOOR ACTIONS</a:t>
            </a:r>
          </a:p>
        </p:txBody>
      </p:sp>
      <p:sp>
        <p:nvSpPr>
          <p:cNvPr id="10" name="TextBox 10"/>
          <p:cNvSpPr txBox="1"/>
          <p:nvPr/>
        </p:nvSpPr>
        <p:spPr>
          <a:xfrm>
            <a:off x="2329056" y="2929083"/>
            <a:ext cx="13349402" cy="6693714"/>
          </a:xfrm>
          <a:prstGeom prst="rect">
            <a:avLst/>
          </a:prstGeom>
        </p:spPr>
        <p:txBody>
          <a:bodyPr lIns="0" tIns="0" rIns="0" bIns="0" rtlCol="0" anchor="t">
            <a:spAutoFit/>
          </a:bodyPr>
          <a:lstStyle/>
          <a:p>
            <a:pPr algn="ctr">
              <a:lnSpc>
                <a:spcPts val="3805"/>
              </a:lnSpc>
            </a:pPr>
            <a:r>
              <a:rPr lang="en-US" sz="2717">
                <a:solidFill>
                  <a:srgbClr val="000000"/>
                </a:solidFill>
                <a:latin typeface="Canva Sans 2 Italics"/>
              </a:rPr>
              <a:t>“To the extent possible, important matters to come before the Conference are handled via the ‘Committee System’...assuring large number of questions can be dealt with during conference week” (p.41)</a:t>
            </a:r>
          </a:p>
          <a:p>
            <a:pPr algn="ctr">
              <a:lnSpc>
                <a:spcPts val="3805"/>
              </a:lnSpc>
            </a:pPr>
            <a:endParaRPr lang="en-US" sz="2717">
              <a:solidFill>
                <a:srgbClr val="000000"/>
              </a:solidFill>
              <a:latin typeface="Canva Sans 2 Italics"/>
            </a:endParaRPr>
          </a:p>
          <a:p>
            <a:pPr algn="ctr">
              <a:lnSpc>
                <a:spcPts val="3945"/>
              </a:lnSpc>
            </a:pPr>
            <a:r>
              <a:rPr lang="en-US" sz="2817">
                <a:solidFill>
                  <a:srgbClr val="000000"/>
                </a:solidFill>
                <a:latin typeface="Canva Sans 2"/>
              </a:rPr>
              <a:t>Recommendations coming out of committee that pass with 2/3 approval of the Conference members become </a:t>
            </a:r>
            <a:r>
              <a:rPr lang="en-US" sz="2817">
                <a:solidFill>
                  <a:srgbClr val="000000"/>
                </a:solidFill>
                <a:latin typeface="Canva Sans 2 Bold"/>
              </a:rPr>
              <a:t>advisory actions.</a:t>
            </a:r>
            <a:r>
              <a:rPr lang="en-US" sz="2817">
                <a:solidFill>
                  <a:srgbClr val="000000"/>
                </a:solidFill>
                <a:latin typeface="Canva Sans 2"/>
              </a:rPr>
              <a:t> </a:t>
            </a:r>
          </a:p>
          <a:p>
            <a:pPr algn="ctr">
              <a:lnSpc>
                <a:spcPts val="3805"/>
              </a:lnSpc>
            </a:pPr>
            <a:endParaRPr lang="en-US" sz="2817">
              <a:solidFill>
                <a:srgbClr val="000000"/>
              </a:solidFill>
              <a:latin typeface="Canva Sans 2"/>
            </a:endParaRPr>
          </a:p>
          <a:p>
            <a:pPr algn="ctr">
              <a:lnSpc>
                <a:spcPts val="3805"/>
              </a:lnSpc>
            </a:pPr>
            <a:r>
              <a:rPr lang="en-US" sz="2717">
                <a:solidFill>
                  <a:srgbClr val="000000"/>
                </a:solidFill>
                <a:latin typeface="Canva Sans 2"/>
              </a:rPr>
              <a:t>Items presented by members, not through a committee which receive 2/3 approval of the Conference members are known as </a:t>
            </a:r>
            <a:r>
              <a:rPr lang="en-US" sz="2717">
                <a:solidFill>
                  <a:srgbClr val="000000"/>
                </a:solidFill>
                <a:latin typeface="Canva Sans 2 Bold"/>
              </a:rPr>
              <a:t>floor actions</a:t>
            </a:r>
            <a:r>
              <a:rPr lang="en-US" sz="2717">
                <a:solidFill>
                  <a:srgbClr val="000000"/>
                </a:solidFill>
                <a:latin typeface="Canva Sans 2"/>
              </a:rPr>
              <a:t>. These too, become advisory actions. </a:t>
            </a:r>
          </a:p>
          <a:p>
            <a:pPr algn="ctr">
              <a:lnSpc>
                <a:spcPts val="3805"/>
              </a:lnSpc>
            </a:pPr>
            <a:endParaRPr lang="en-US" sz="2717">
              <a:solidFill>
                <a:srgbClr val="000000"/>
              </a:solidFill>
              <a:latin typeface="Canva Sans 2"/>
            </a:endParaRPr>
          </a:p>
          <a:p>
            <a:pPr algn="ctr">
              <a:lnSpc>
                <a:spcPts val="3805"/>
              </a:lnSpc>
            </a:pPr>
            <a:r>
              <a:rPr lang="en-US" sz="2717">
                <a:solidFill>
                  <a:srgbClr val="000000"/>
                </a:solidFill>
                <a:latin typeface="Canva Sans 2"/>
              </a:rPr>
              <a:t>Recommendations either out of committee or floor actions that do not receive 2/3 approval (aka do not receive substantial unanimity) are considered “suggestions” and are referred to the GSB for consideration.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974696" y="221480"/>
            <a:ext cx="14605342" cy="990600"/>
          </a:xfrm>
          <a:prstGeom prst="rect">
            <a:avLst/>
          </a:prstGeom>
        </p:spPr>
        <p:txBody>
          <a:bodyPr lIns="0" tIns="0" rIns="0" bIns="0" rtlCol="0" anchor="t">
            <a:spAutoFit/>
          </a:bodyPr>
          <a:lstStyle/>
          <a:p>
            <a:pPr algn="ctr">
              <a:lnSpc>
                <a:spcPts val="7388"/>
              </a:lnSpc>
            </a:pPr>
            <a:r>
              <a:rPr lang="en-US" sz="6157">
                <a:solidFill>
                  <a:srgbClr val="000000"/>
                </a:solidFill>
                <a:latin typeface="Poppins Ultra-Bold"/>
              </a:rPr>
              <a:t>WHAT DOES THE WEEK LOOK LIKE? </a:t>
            </a:r>
          </a:p>
        </p:txBody>
      </p:sp>
      <p:sp>
        <p:nvSpPr>
          <p:cNvPr id="3" name="TextBox 3"/>
          <p:cNvSpPr txBox="1"/>
          <p:nvPr/>
        </p:nvSpPr>
        <p:spPr>
          <a:xfrm>
            <a:off x="2486223" y="1519555"/>
            <a:ext cx="13315553" cy="7181215"/>
          </a:xfrm>
          <a:prstGeom prst="rect">
            <a:avLst/>
          </a:prstGeom>
        </p:spPr>
        <p:txBody>
          <a:bodyPr lIns="0" tIns="0" rIns="0" bIns="0" rtlCol="0" anchor="t">
            <a:spAutoFit/>
          </a:bodyPr>
          <a:lstStyle/>
          <a:p>
            <a:pPr algn="ctr">
              <a:lnSpc>
                <a:spcPts val="4759"/>
              </a:lnSpc>
            </a:pPr>
            <a:endParaRPr/>
          </a:p>
          <a:p>
            <a:pPr marL="734059" lvl="1" indent="-367030" algn="ctr">
              <a:lnSpc>
                <a:spcPts val="4759"/>
              </a:lnSpc>
              <a:buFont typeface="Arial"/>
              <a:buChar char="•"/>
            </a:pPr>
            <a:r>
              <a:rPr lang="en-US" sz="3399">
                <a:solidFill>
                  <a:srgbClr val="000000"/>
                </a:solidFill>
                <a:latin typeface="Canva Sans 2 Bold"/>
              </a:rPr>
              <a:t>Committees meet Mondays and Tuesdays in the morning</a:t>
            </a:r>
          </a:p>
          <a:p>
            <a:pPr marL="734059" lvl="1" indent="-367030" algn="ctr">
              <a:lnSpc>
                <a:spcPts val="4759"/>
              </a:lnSpc>
              <a:buFont typeface="Arial"/>
              <a:buChar char="•"/>
            </a:pPr>
            <a:r>
              <a:rPr lang="en-US" sz="3399">
                <a:solidFill>
                  <a:srgbClr val="000000"/>
                </a:solidFill>
                <a:latin typeface="Canva Sans 2 Bold"/>
              </a:rPr>
              <a:t>Reports from 3 Corporate Boards and the GSB Treasurer are usually Monday</a:t>
            </a:r>
          </a:p>
          <a:p>
            <a:pPr marL="734059" lvl="1" indent="-367030" algn="ctr">
              <a:lnSpc>
                <a:spcPts val="4759"/>
              </a:lnSpc>
              <a:buFont typeface="Arial"/>
              <a:buChar char="•"/>
            </a:pPr>
            <a:r>
              <a:rPr lang="en-US" sz="3399">
                <a:solidFill>
                  <a:srgbClr val="000000"/>
                </a:solidFill>
                <a:latin typeface="Canva Sans 2 Bold"/>
              </a:rPr>
              <a:t>Committee recommendations start Wednesday </a:t>
            </a:r>
          </a:p>
          <a:p>
            <a:pPr marL="734059" lvl="1" indent="-367030" algn="ctr">
              <a:lnSpc>
                <a:spcPts val="4759"/>
              </a:lnSpc>
              <a:buFont typeface="Arial"/>
              <a:buChar char="•"/>
            </a:pPr>
            <a:r>
              <a:rPr lang="en-US" sz="3399">
                <a:solidFill>
                  <a:srgbClr val="000000"/>
                </a:solidFill>
                <a:latin typeface="Canva Sans 2 Bold"/>
              </a:rPr>
              <a:t>Regional and Trustee at Large elections are usually Wednesday</a:t>
            </a:r>
          </a:p>
          <a:p>
            <a:pPr marL="734059" lvl="1" indent="-367030" algn="ctr">
              <a:lnSpc>
                <a:spcPts val="4759"/>
              </a:lnSpc>
              <a:buFont typeface="Arial"/>
              <a:buChar char="•"/>
            </a:pPr>
            <a:r>
              <a:rPr lang="en-US" sz="3399">
                <a:solidFill>
                  <a:srgbClr val="000000"/>
                </a:solidFill>
                <a:latin typeface="Canva Sans 2 Bold"/>
              </a:rPr>
              <a:t>Thursday and Friday are Committee recommendations, discussion and voting</a:t>
            </a:r>
          </a:p>
          <a:p>
            <a:pPr marL="734059" lvl="1" indent="-367030" algn="ctr">
              <a:lnSpc>
                <a:spcPts val="4759"/>
              </a:lnSpc>
              <a:buFont typeface="Arial"/>
              <a:buChar char="•"/>
            </a:pPr>
            <a:r>
              <a:rPr lang="en-US" sz="3399">
                <a:solidFill>
                  <a:srgbClr val="000000"/>
                </a:solidFill>
                <a:latin typeface="Canva Sans 2 Bold"/>
              </a:rPr>
              <a:t>Friday night - After all committees have reported and the last floor action is heard - the Conference closes  </a:t>
            </a:r>
          </a:p>
          <a:p>
            <a:pPr algn="ctr">
              <a:lnSpc>
                <a:spcPts val="4759"/>
              </a:lnSpc>
            </a:pPr>
            <a:endParaRPr lang="en-US" sz="3399">
              <a:solidFill>
                <a:srgbClr val="000000"/>
              </a:solidFill>
              <a:latin typeface="Canva Sans 2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131">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3435163"/>
            <a:ext cx="3593208" cy="3086100"/>
            <a:chOff x="0" y="0"/>
            <a:chExt cx="946359" cy="812800"/>
          </a:xfrm>
        </p:grpSpPr>
        <p:sp>
          <p:nvSpPr>
            <p:cNvPr id="3" name="Freeform 3"/>
            <p:cNvSpPr/>
            <p:nvPr/>
          </p:nvSpPr>
          <p:spPr>
            <a:xfrm>
              <a:off x="0" y="0"/>
              <a:ext cx="946359" cy="812800"/>
            </a:xfrm>
            <a:custGeom>
              <a:avLst/>
              <a:gdLst/>
              <a:ahLst/>
              <a:cxnLst/>
              <a:rect l="l" t="t" r="r" b="b"/>
              <a:pathLst>
                <a:path w="946359" h="812800">
                  <a:moveTo>
                    <a:pt x="0" y="0"/>
                  </a:moveTo>
                  <a:lnTo>
                    <a:pt x="946359" y="0"/>
                  </a:lnTo>
                  <a:lnTo>
                    <a:pt x="946359" y="812800"/>
                  </a:lnTo>
                  <a:lnTo>
                    <a:pt x="0" y="812800"/>
                  </a:lnTo>
                  <a:close/>
                </a:path>
              </a:pathLst>
            </a:custGeom>
            <a:solidFill>
              <a:srgbClr val="BB0302"/>
            </a:solidFill>
          </p:spPr>
          <p:txBody>
            <a:bodyPr/>
            <a:lstStyle/>
            <a:p>
              <a:endParaRPr lang="en-US"/>
            </a:p>
          </p:txBody>
        </p:sp>
        <p:sp>
          <p:nvSpPr>
            <p:cNvPr id="4" name="TextBox 4"/>
            <p:cNvSpPr txBox="1"/>
            <p:nvPr/>
          </p:nvSpPr>
          <p:spPr>
            <a:xfrm>
              <a:off x="0" y="-38100"/>
              <a:ext cx="946359"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643852" y="971550"/>
            <a:ext cx="13000297" cy="1924050"/>
          </a:xfrm>
          <a:prstGeom prst="rect">
            <a:avLst/>
          </a:prstGeom>
        </p:spPr>
        <p:txBody>
          <a:bodyPr lIns="0" tIns="0" rIns="0" bIns="0" rtlCol="0" anchor="t">
            <a:spAutoFit/>
          </a:bodyPr>
          <a:lstStyle/>
          <a:p>
            <a:pPr algn="ctr">
              <a:lnSpc>
                <a:spcPts val="7388"/>
              </a:lnSpc>
            </a:pPr>
            <a:r>
              <a:rPr lang="en-US" sz="6157">
                <a:solidFill>
                  <a:srgbClr val="000000"/>
                </a:solidFill>
                <a:latin typeface="Poppins Ultra-Bold"/>
              </a:rPr>
              <a:t>SUGGESTIONS FOR LEARNING MORE</a:t>
            </a:r>
          </a:p>
        </p:txBody>
      </p:sp>
      <p:grpSp>
        <p:nvGrpSpPr>
          <p:cNvPr id="6" name="Group 6"/>
          <p:cNvGrpSpPr/>
          <p:nvPr/>
        </p:nvGrpSpPr>
        <p:grpSpPr>
          <a:xfrm>
            <a:off x="13666092" y="3435163"/>
            <a:ext cx="3593208" cy="3086100"/>
            <a:chOff x="0" y="0"/>
            <a:chExt cx="946359" cy="812800"/>
          </a:xfrm>
        </p:grpSpPr>
        <p:sp>
          <p:nvSpPr>
            <p:cNvPr id="7" name="Freeform 7"/>
            <p:cNvSpPr/>
            <p:nvPr/>
          </p:nvSpPr>
          <p:spPr>
            <a:xfrm>
              <a:off x="0" y="0"/>
              <a:ext cx="946359" cy="812800"/>
            </a:xfrm>
            <a:custGeom>
              <a:avLst/>
              <a:gdLst/>
              <a:ahLst/>
              <a:cxnLst/>
              <a:rect l="l" t="t" r="r" b="b"/>
              <a:pathLst>
                <a:path w="946359" h="812800">
                  <a:moveTo>
                    <a:pt x="0" y="0"/>
                  </a:moveTo>
                  <a:lnTo>
                    <a:pt x="946359" y="0"/>
                  </a:lnTo>
                  <a:lnTo>
                    <a:pt x="946359" y="812800"/>
                  </a:lnTo>
                  <a:lnTo>
                    <a:pt x="0" y="812800"/>
                  </a:lnTo>
                  <a:close/>
                </a:path>
              </a:pathLst>
            </a:custGeom>
            <a:solidFill>
              <a:srgbClr val="BB0302"/>
            </a:solidFill>
          </p:spPr>
          <p:txBody>
            <a:bodyPr/>
            <a:lstStyle/>
            <a:p>
              <a:endParaRPr lang="en-US"/>
            </a:p>
          </p:txBody>
        </p:sp>
        <p:sp>
          <p:nvSpPr>
            <p:cNvPr id="8" name="TextBox 8"/>
            <p:cNvSpPr txBox="1"/>
            <p:nvPr/>
          </p:nvSpPr>
          <p:spPr>
            <a:xfrm>
              <a:off x="0" y="-38100"/>
              <a:ext cx="946359"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434276" y="3435163"/>
            <a:ext cx="3593208" cy="3086100"/>
            <a:chOff x="0" y="0"/>
            <a:chExt cx="946359" cy="812800"/>
          </a:xfrm>
        </p:grpSpPr>
        <p:sp>
          <p:nvSpPr>
            <p:cNvPr id="10" name="Freeform 10"/>
            <p:cNvSpPr/>
            <p:nvPr/>
          </p:nvSpPr>
          <p:spPr>
            <a:xfrm>
              <a:off x="0" y="0"/>
              <a:ext cx="946359" cy="812800"/>
            </a:xfrm>
            <a:custGeom>
              <a:avLst/>
              <a:gdLst/>
              <a:ahLst/>
              <a:cxnLst/>
              <a:rect l="l" t="t" r="r" b="b"/>
              <a:pathLst>
                <a:path w="946359" h="812800">
                  <a:moveTo>
                    <a:pt x="0" y="0"/>
                  </a:moveTo>
                  <a:lnTo>
                    <a:pt x="946359" y="0"/>
                  </a:lnTo>
                  <a:lnTo>
                    <a:pt x="946359" y="812800"/>
                  </a:lnTo>
                  <a:lnTo>
                    <a:pt x="0" y="812800"/>
                  </a:lnTo>
                  <a:close/>
                </a:path>
              </a:pathLst>
            </a:custGeom>
            <a:solidFill>
              <a:srgbClr val="BB0302"/>
            </a:solidFill>
          </p:spPr>
          <p:txBody>
            <a:bodyPr/>
            <a:lstStyle/>
            <a:p>
              <a:endParaRPr lang="en-US"/>
            </a:p>
          </p:txBody>
        </p:sp>
        <p:sp>
          <p:nvSpPr>
            <p:cNvPr id="11" name="TextBox 11"/>
            <p:cNvSpPr txBox="1"/>
            <p:nvPr/>
          </p:nvSpPr>
          <p:spPr>
            <a:xfrm>
              <a:off x="0" y="-38100"/>
              <a:ext cx="946359"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202460" y="3435163"/>
            <a:ext cx="3593208" cy="3086100"/>
            <a:chOff x="0" y="0"/>
            <a:chExt cx="946359" cy="812800"/>
          </a:xfrm>
        </p:grpSpPr>
        <p:sp>
          <p:nvSpPr>
            <p:cNvPr id="13" name="Freeform 13"/>
            <p:cNvSpPr/>
            <p:nvPr/>
          </p:nvSpPr>
          <p:spPr>
            <a:xfrm>
              <a:off x="0" y="0"/>
              <a:ext cx="946359" cy="812800"/>
            </a:xfrm>
            <a:custGeom>
              <a:avLst/>
              <a:gdLst/>
              <a:ahLst/>
              <a:cxnLst/>
              <a:rect l="l" t="t" r="r" b="b"/>
              <a:pathLst>
                <a:path w="946359" h="812800">
                  <a:moveTo>
                    <a:pt x="0" y="0"/>
                  </a:moveTo>
                  <a:lnTo>
                    <a:pt x="946359" y="0"/>
                  </a:lnTo>
                  <a:lnTo>
                    <a:pt x="946359" y="812800"/>
                  </a:lnTo>
                  <a:lnTo>
                    <a:pt x="0" y="812800"/>
                  </a:lnTo>
                  <a:close/>
                </a:path>
              </a:pathLst>
            </a:custGeom>
            <a:solidFill>
              <a:srgbClr val="BB0302"/>
            </a:solidFill>
          </p:spPr>
          <p:txBody>
            <a:bodyPr/>
            <a:lstStyle/>
            <a:p>
              <a:endParaRPr lang="en-US"/>
            </a:p>
          </p:txBody>
        </p:sp>
        <p:sp>
          <p:nvSpPr>
            <p:cNvPr id="14" name="TextBox 14"/>
            <p:cNvSpPr txBox="1"/>
            <p:nvPr/>
          </p:nvSpPr>
          <p:spPr>
            <a:xfrm>
              <a:off x="0" y="-38100"/>
              <a:ext cx="946359"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28700" y="6745850"/>
            <a:ext cx="3593208" cy="402057"/>
            <a:chOff x="0" y="0"/>
            <a:chExt cx="946359" cy="105891"/>
          </a:xfrm>
        </p:grpSpPr>
        <p:sp>
          <p:nvSpPr>
            <p:cNvPr id="16" name="Freeform 16"/>
            <p:cNvSpPr/>
            <p:nvPr/>
          </p:nvSpPr>
          <p:spPr>
            <a:xfrm>
              <a:off x="0" y="0"/>
              <a:ext cx="946359" cy="105891"/>
            </a:xfrm>
            <a:custGeom>
              <a:avLst/>
              <a:gdLst/>
              <a:ahLst/>
              <a:cxnLst/>
              <a:rect l="l" t="t" r="r" b="b"/>
              <a:pathLst>
                <a:path w="946359" h="105891">
                  <a:moveTo>
                    <a:pt x="0" y="0"/>
                  </a:moveTo>
                  <a:lnTo>
                    <a:pt x="946359" y="0"/>
                  </a:lnTo>
                  <a:lnTo>
                    <a:pt x="946359" y="105891"/>
                  </a:lnTo>
                  <a:lnTo>
                    <a:pt x="0" y="105891"/>
                  </a:lnTo>
                  <a:close/>
                </a:path>
              </a:pathLst>
            </a:custGeom>
            <a:solidFill>
              <a:srgbClr val="000000"/>
            </a:solidFill>
          </p:spPr>
          <p:txBody>
            <a:bodyPr/>
            <a:lstStyle/>
            <a:p>
              <a:endParaRPr lang="en-US"/>
            </a:p>
          </p:txBody>
        </p:sp>
        <p:sp>
          <p:nvSpPr>
            <p:cNvPr id="17" name="TextBox 17"/>
            <p:cNvSpPr txBox="1"/>
            <p:nvPr/>
          </p:nvSpPr>
          <p:spPr>
            <a:xfrm>
              <a:off x="0" y="-38100"/>
              <a:ext cx="946359" cy="143991"/>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202460" y="6745850"/>
            <a:ext cx="3593208" cy="402057"/>
            <a:chOff x="0" y="0"/>
            <a:chExt cx="946359" cy="105891"/>
          </a:xfrm>
        </p:grpSpPr>
        <p:sp>
          <p:nvSpPr>
            <p:cNvPr id="19" name="Freeform 19"/>
            <p:cNvSpPr/>
            <p:nvPr/>
          </p:nvSpPr>
          <p:spPr>
            <a:xfrm>
              <a:off x="0" y="0"/>
              <a:ext cx="946359" cy="105891"/>
            </a:xfrm>
            <a:custGeom>
              <a:avLst/>
              <a:gdLst/>
              <a:ahLst/>
              <a:cxnLst/>
              <a:rect l="l" t="t" r="r" b="b"/>
              <a:pathLst>
                <a:path w="946359" h="105891">
                  <a:moveTo>
                    <a:pt x="0" y="0"/>
                  </a:moveTo>
                  <a:lnTo>
                    <a:pt x="946359" y="0"/>
                  </a:lnTo>
                  <a:lnTo>
                    <a:pt x="946359" y="105891"/>
                  </a:lnTo>
                  <a:lnTo>
                    <a:pt x="0" y="105891"/>
                  </a:lnTo>
                  <a:close/>
                </a:path>
              </a:pathLst>
            </a:custGeom>
            <a:solidFill>
              <a:srgbClr val="000000"/>
            </a:solidFill>
          </p:spPr>
          <p:txBody>
            <a:bodyPr/>
            <a:lstStyle/>
            <a:p>
              <a:endParaRPr lang="en-US"/>
            </a:p>
          </p:txBody>
        </p:sp>
        <p:sp>
          <p:nvSpPr>
            <p:cNvPr id="20" name="TextBox 20"/>
            <p:cNvSpPr txBox="1"/>
            <p:nvPr/>
          </p:nvSpPr>
          <p:spPr>
            <a:xfrm>
              <a:off x="0" y="-38100"/>
              <a:ext cx="946359" cy="143991"/>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9434276" y="6745850"/>
            <a:ext cx="3593208" cy="402057"/>
            <a:chOff x="0" y="0"/>
            <a:chExt cx="946359" cy="105891"/>
          </a:xfrm>
        </p:grpSpPr>
        <p:sp>
          <p:nvSpPr>
            <p:cNvPr id="22" name="Freeform 22"/>
            <p:cNvSpPr/>
            <p:nvPr/>
          </p:nvSpPr>
          <p:spPr>
            <a:xfrm>
              <a:off x="0" y="0"/>
              <a:ext cx="946359" cy="105891"/>
            </a:xfrm>
            <a:custGeom>
              <a:avLst/>
              <a:gdLst/>
              <a:ahLst/>
              <a:cxnLst/>
              <a:rect l="l" t="t" r="r" b="b"/>
              <a:pathLst>
                <a:path w="946359" h="105891">
                  <a:moveTo>
                    <a:pt x="0" y="0"/>
                  </a:moveTo>
                  <a:lnTo>
                    <a:pt x="946359" y="0"/>
                  </a:lnTo>
                  <a:lnTo>
                    <a:pt x="946359" y="105891"/>
                  </a:lnTo>
                  <a:lnTo>
                    <a:pt x="0" y="105891"/>
                  </a:lnTo>
                  <a:close/>
                </a:path>
              </a:pathLst>
            </a:custGeom>
            <a:solidFill>
              <a:srgbClr val="000000"/>
            </a:solidFill>
          </p:spPr>
          <p:txBody>
            <a:bodyPr/>
            <a:lstStyle/>
            <a:p>
              <a:endParaRPr lang="en-US"/>
            </a:p>
          </p:txBody>
        </p:sp>
        <p:sp>
          <p:nvSpPr>
            <p:cNvPr id="23" name="TextBox 23"/>
            <p:cNvSpPr txBox="1"/>
            <p:nvPr/>
          </p:nvSpPr>
          <p:spPr>
            <a:xfrm>
              <a:off x="0" y="-38100"/>
              <a:ext cx="946359" cy="143991"/>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666092" y="6745850"/>
            <a:ext cx="3593208" cy="402057"/>
            <a:chOff x="0" y="0"/>
            <a:chExt cx="946359" cy="105891"/>
          </a:xfrm>
        </p:grpSpPr>
        <p:sp>
          <p:nvSpPr>
            <p:cNvPr id="25" name="Freeform 25"/>
            <p:cNvSpPr/>
            <p:nvPr/>
          </p:nvSpPr>
          <p:spPr>
            <a:xfrm>
              <a:off x="0" y="0"/>
              <a:ext cx="946359" cy="105891"/>
            </a:xfrm>
            <a:custGeom>
              <a:avLst/>
              <a:gdLst/>
              <a:ahLst/>
              <a:cxnLst/>
              <a:rect l="l" t="t" r="r" b="b"/>
              <a:pathLst>
                <a:path w="946359" h="105891">
                  <a:moveTo>
                    <a:pt x="0" y="0"/>
                  </a:moveTo>
                  <a:lnTo>
                    <a:pt x="946359" y="0"/>
                  </a:lnTo>
                  <a:lnTo>
                    <a:pt x="946359" y="105891"/>
                  </a:lnTo>
                  <a:lnTo>
                    <a:pt x="0" y="105891"/>
                  </a:lnTo>
                  <a:close/>
                </a:path>
              </a:pathLst>
            </a:custGeom>
            <a:solidFill>
              <a:srgbClr val="000000"/>
            </a:solidFill>
          </p:spPr>
          <p:txBody>
            <a:bodyPr/>
            <a:lstStyle/>
            <a:p>
              <a:endParaRPr lang="en-US"/>
            </a:p>
          </p:txBody>
        </p:sp>
        <p:sp>
          <p:nvSpPr>
            <p:cNvPr id="26" name="TextBox 26"/>
            <p:cNvSpPr txBox="1"/>
            <p:nvPr/>
          </p:nvSpPr>
          <p:spPr>
            <a:xfrm>
              <a:off x="0" y="-38100"/>
              <a:ext cx="946359" cy="143991"/>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295565" y="3773169"/>
            <a:ext cx="3059478" cy="2809503"/>
          </a:xfrm>
          <a:prstGeom prst="rect">
            <a:avLst/>
          </a:prstGeom>
        </p:spPr>
        <p:txBody>
          <a:bodyPr lIns="0" tIns="0" rIns="0" bIns="0" rtlCol="0" anchor="t">
            <a:spAutoFit/>
          </a:bodyPr>
          <a:lstStyle/>
          <a:p>
            <a:pPr algn="ctr">
              <a:lnSpc>
                <a:spcPts val="3170"/>
              </a:lnSpc>
            </a:pPr>
            <a:r>
              <a:rPr lang="en-US" sz="2264">
                <a:solidFill>
                  <a:srgbClr val="FFFFFF"/>
                </a:solidFill>
                <a:latin typeface="Poppins Bold"/>
              </a:rPr>
              <a:t>Review a Final Conference Report (available for free on AA.org </a:t>
            </a:r>
          </a:p>
          <a:p>
            <a:pPr algn="ctr">
              <a:lnSpc>
                <a:spcPts val="3170"/>
              </a:lnSpc>
              <a:spcBef>
                <a:spcPct val="0"/>
              </a:spcBef>
            </a:pPr>
            <a:r>
              <a:rPr lang="en-US" sz="2264">
                <a:solidFill>
                  <a:srgbClr val="FFFFFF"/>
                </a:solidFill>
                <a:latin typeface="Poppins Bold"/>
              </a:rPr>
              <a:t>or you can get a published book copy)</a:t>
            </a:r>
          </a:p>
        </p:txBody>
      </p:sp>
      <p:sp>
        <p:nvSpPr>
          <p:cNvPr id="28" name="TextBox 28"/>
          <p:cNvSpPr txBox="1"/>
          <p:nvPr/>
        </p:nvSpPr>
        <p:spPr>
          <a:xfrm>
            <a:off x="5533658" y="3549044"/>
            <a:ext cx="3046924" cy="2972219"/>
          </a:xfrm>
          <a:prstGeom prst="rect">
            <a:avLst/>
          </a:prstGeom>
        </p:spPr>
        <p:txBody>
          <a:bodyPr lIns="0" tIns="0" rIns="0" bIns="0" rtlCol="0" anchor="t">
            <a:spAutoFit/>
          </a:bodyPr>
          <a:lstStyle/>
          <a:p>
            <a:pPr algn="ctr">
              <a:lnSpc>
                <a:spcPts val="4701"/>
              </a:lnSpc>
              <a:spcBef>
                <a:spcPct val="0"/>
              </a:spcBef>
            </a:pPr>
            <a:r>
              <a:rPr lang="en-US" sz="3358">
                <a:solidFill>
                  <a:srgbClr val="FFFFFF"/>
                </a:solidFill>
                <a:latin typeface="Poppins Bold"/>
              </a:rPr>
              <a:t>Go through all 12 Traditions with someone</a:t>
            </a:r>
          </a:p>
        </p:txBody>
      </p:sp>
      <p:sp>
        <p:nvSpPr>
          <p:cNvPr id="29" name="TextBox 29"/>
          <p:cNvSpPr txBox="1"/>
          <p:nvPr/>
        </p:nvSpPr>
        <p:spPr>
          <a:xfrm>
            <a:off x="9830180" y="3747634"/>
            <a:ext cx="2801400" cy="2473439"/>
          </a:xfrm>
          <a:prstGeom prst="rect">
            <a:avLst/>
          </a:prstGeom>
        </p:spPr>
        <p:txBody>
          <a:bodyPr lIns="0" tIns="0" rIns="0" bIns="0" rtlCol="0" anchor="t">
            <a:spAutoFit/>
          </a:bodyPr>
          <a:lstStyle/>
          <a:p>
            <a:pPr>
              <a:lnSpc>
                <a:spcPts val="2793"/>
              </a:lnSpc>
            </a:pPr>
            <a:r>
              <a:rPr lang="en-US" sz="1995">
                <a:solidFill>
                  <a:srgbClr val="FFFFFF"/>
                </a:solidFill>
                <a:latin typeface="Poppins Bold"/>
              </a:rPr>
              <a:t>Read:</a:t>
            </a:r>
          </a:p>
          <a:p>
            <a:pPr marL="430832" lvl="1" indent="-215416">
              <a:lnSpc>
                <a:spcPts val="2793"/>
              </a:lnSpc>
              <a:buFont typeface="Arial"/>
              <a:buChar char="•"/>
            </a:pPr>
            <a:r>
              <a:rPr lang="en-US" sz="1995">
                <a:solidFill>
                  <a:srgbClr val="FFFFFF"/>
                </a:solidFill>
                <a:latin typeface="Poppins Bold"/>
              </a:rPr>
              <a:t>Chapter 6 in SVM</a:t>
            </a:r>
          </a:p>
          <a:p>
            <a:pPr marL="430832" lvl="1" indent="-215416">
              <a:lnSpc>
                <a:spcPts val="2793"/>
              </a:lnSpc>
              <a:buFont typeface="Arial"/>
              <a:buChar char="•"/>
            </a:pPr>
            <a:r>
              <a:rPr lang="en-US" sz="1995">
                <a:solidFill>
                  <a:srgbClr val="FFFFFF"/>
                </a:solidFill>
                <a:latin typeface="Poppins Bold"/>
              </a:rPr>
              <a:t>Concept I</a:t>
            </a:r>
          </a:p>
          <a:p>
            <a:pPr marL="430832" lvl="1" indent="-215416">
              <a:lnSpc>
                <a:spcPts val="2793"/>
              </a:lnSpc>
              <a:buFont typeface="Arial"/>
              <a:buChar char="•"/>
            </a:pPr>
            <a:r>
              <a:rPr lang="en-US" sz="1995">
                <a:solidFill>
                  <a:srgbClr val="FFFFFF"/>
                </a:solidFill>
                <a:latin typeface="Poppins Bold"/>
              </a:rPr>
              <a:t>the Conference Charter (original &amp; Current)</a:t>
            </a:r>
          </a:p>
          <a:p>
            <a:pPr marL="430832" lvl="1" indent="-215416">
              <a:lnSpc>
                <a:spcPts val="2793"/>
              </a:lnSpc>
              <a:buFont typeface="Arial"/>
              <a:buChar char="•"/>
            </a:pPr>
            <a:r>
              <a:rPr lang="en-US" sz="1995">
                <a:solidFill>
                  <a:srgbClr val="FFFFFF"/>
                </a:solidFill>
                <a:latin typeface="Poppins Bold"/>
              </a:rPr>
              <a:t>Concept II essays</a:t>
            </a:r>
          </a:p>
        </p:txBody>
      </p:sp>
      <p:sp>
        <p:nvSpPr>
          <p:cNvPr id="30" name="TextBox 30"/>
          <p:cNvSpPr txBox="1"/>
          <p:nvPr/>
        </p:nvSpPr>
        <p:spPr>
          <a:xfrm>
            <a:off x="14065709" y="3581734"/>
            <a:ext cx="2801400" cy="2939529"/>
          </a:xfrm>
          <a:prstGeom prst="rect">
            <a:avLst/>
          </a:prstGeom>
        </p:spPr>
        <p:txBody>
          <a:bodyPr lIns="0" tIns="0" rIns="0" bIns="0" rtlCol="0" anchor="t">
            <a:spAutoFit/>
          </a:bodyPr>
          <a:lstStyle/>
          <a:p>
            <a:pPr algn="ctr">
              <a:lnSpc>
                <a:spcPts val="3353"/>
              </a:lnSpc>
              <a:spcBef>
                <a:spcPct val="0"/>
              </a:spcBef>
            </a:pPr>
            <a:r>
              <a:rPr lang="en-US" sz="2395">
                <a:solidFill>
                  <a:srgbClr val="FFFFFF"/>
                </a:solidFill>
                <a:latin typeface="Poppins Bold"/>
              </a:rPr>
              <a:t>Talk to our Delegate, past Delegates or Trustees about their expereiences at the Conference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4065</TotalTime>
  <Words>662</Words>
  <Application>Microsoft Office PowerPoint</Application>
  <PresentationFormat>Custom</PresentationFormat>
  <Paragraphs>62</Paragraphs>
  <Slides>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Canva Sans 2 Italics</vt:lpstr>
      <vt:lpstr>Canva Sans 2</vt:lpstr>
      <vt:lpstr>Canva Sans 1 Bold</vt:lpstr>
      <vt:lpstr>Poppins Medium Italics</vt:lpstr>
      <vt:lpstr>Canva Sans 1</vt:lpstr>
      <vt:lpstr>Calibri</vt:lpstr>
      <vt:lpstr>Poppins Bold Italics</vt:lpstr>
      <vt:lpstr>Poppins Bold</vt:lpstr>
      <vt:lpstr>Arial</vt:lpstr>
      <vt:lpstr>Poppins Ultra-Bold</vt:lpstr>
      <vt:lpstr>Poppins Medium</vt:lpstr>
      <vt:lpstr>Canva Sans 2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cp:lastModifiedBy>bronwyn finnegan</cp:lastModifiedBy>
  <cp:revision>1</cp:revision>
  <dcterms:created xsi:type="dcterms:W3CDTF">2006-08-16T00:00:00Z</dcterms:created>
  <dcterms:modified xsi:type="dcterms:W3CDTF">2023-12-31T19:31:23Z</dcterms:modified>
  <dc:identifier>DAF4NpUK6x4</dc:identifier>
</cp:coreProperties>
</file>